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74" r:id="rId3"/>
    <p:sldId id="286" r:id="rId4"/>
    <p:sldId id="257" r:id="rId5"/>
    <p:sldId id="287" r:id="rId6"/>
    <p:sldId id="288" r:id="rId7"/>
    <p:sldId id="258" r:id="rId8"/>
    <p:sldId id="259" r:id="rId9"/>
    <p:sldId id="260" r:id="rId10"/>
    <p:sldId id="261" r:id="rId11"/>
    <p:sldId id="262" r:id="rId12"/>
    <p:sldId id="263" r:id="rId13"/>
    <p:sldId id="289" r:id="rId14"/>
    <p:sldId id="264" r:id="rId15"/>
    <p:sldId id="265" r:id="rId16"/>
    <p:sldId id="266" r:id="rId17"/>
    <p:sldId id="267" r:id="rId18"/>
    <p:sldId id="268" r:id="rId19"/>
    <p:sldId id="290" r:id="rId20"/>
    <p:sldId id="271" r:id="rId21"/>
    <p:sldId id="293" r:id="rId22"/>
    <p:sldId id="294" r:id="rId23"/>
    <p:sldId id="292" r:id="rId24"/>
    <p:sldId id="295" r:id="rId25"/>
    <p:sldId id="302" r:id="rId26"/>
    <p:sldId id="297" r:id="rId27"/>
    <p:sldId id="298" r:id="rId28"/>
    <p:sldId id="299" r:id="rId29"/>
    <p:sldId id="300" r:id="rId30"/>
    <p:sldId id="301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6" r:id="rId40"/>
    <p:sldId id="312" r:id="rId41"/>
    <p:sldId id="314" r:id="rId42"/>
    <p:sldId id="315" r:id="rId43"/>
    <p:sldId id="317" r:id="rId44"/>
    <p:sldId id="318" r:id="rId45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4" autoAdjust="0"/>
    <p:restoredTop sz="94660"/>
  </p:normalViewPr>
  <p:slideViewPr>
    <p:cSldViewPr>
      <p:cViewPr>
        <p:scale>
          <a:sx n="94" d="100"/>
          <a:sy n="94" d="100"/>
        </p:scale>
        <p:origin x="-128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вободна форма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Свободна форма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лавие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17" name="Подзаглавие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bg-BG" smtClean="0"/>
              <a:t>Щракнете за редакция стил подзагл. обр.</a:t>
            </a:r>
            <a:endParaRPr kumimoji="0" lang="en-US"/>
          </a:p>
        </p:txBody>
      </p:sp>
      <p:sp>
        <p:nvSpPr>
          <p:cNvPr id="30" name="Контейнер за 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24.10.2017 г.</a:t>
            </a:fld>
            <a:endParaRPr lang="bg-BG"/>
          </a:p>
        </p:txBody>
      </p:sp>
      <p:sp>
        <p:nvSpPr>
          <p:cNvPr id="19" name="Контейнер за долния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27" name="Контейнер за номер на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24.10.2017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24.10.2017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24.10.2017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вободна форма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Свободна форма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24.10.2017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24.10.2017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24.10.2017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24.10.2017 г.</a:t>
            </a:fld>
            <a:endParaRPr lang="bg-BG"/>
          </a:p>
        </p:txBody>
      </p:sp>
      <p:sp>
        <p:nvSpPr>
          <p:cNvPr id="8" name="Контейнер за номер на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  <p:sp>
        <p:nvSpPr>
          <p:cNvPr id="9" name="Контейнер за долния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24.10.2017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24.10.2017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bg-BG" smtClean="0"/>
              <a:t>Щракнете върху иконата, за да добавите картина</a:t>
            </a:r>
            <a:endParaRPr kumimoji="0" lang="en-US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273CC536-4F3D-4E22-A9F1-A3C6D40310AC}" type="datetimeFigureOut">
              <a:rPr lang="bg-BG" smtClean="0"/>
              <a:t>24.10.2017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вободна форма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Свободна форма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Контейнер за заглавие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0" name="Текстов контейнер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kumimoji="0" lang="bg-BG" smtClean="0"/>
              <a:t>Второ ниво</a:t>
            </a:r>
          </a:p>
          <a:p>
            <a:pPr lvl="2" eaLnBrk="1" latinLnBrk="0" hangingPunct="1"/>
            <a:r>
              <a:rPr kumimoji="0" lang="bg-BG" smtClean="0"/>
              <a:t>Трето ниво</a:t>
            </a:r>
          </a:p>
          <a:p>
            <a:pPr lvl="3" eaLnBrk="1" latinLnBrk="0" hangingPunct="1"/>
            <a:r>
              <a:rPr kumimoji="0" lang="bg-BG" smtClean="0"/>
              <a:t>Четвърто ниво</a:t>
            </a:r>
          </a:p>
          <a:p>
            <a:pPr lvl="4" eaLnBrk="1" latinLnBrk="0" hangingPunct="1"/>
            <a:r>
              <a:rPr kumimoji="0" lang="bg-BG" smtClean="0"/>
              <a:t>Пето ниво</a:t>
            </a:r>
            <a:endParaRPr kumimoji="0" lang="en-US"/>
          </a:p>
        </p:txBody>
      </p:sp>
      <p:sp>
        <p:nvSpPr>
          <p:cNvPr id="10" name="Контейнер за 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73CC536-4F3D-4E22-A9F1-A3C6D40310AC}" type="datetimeFigureOut">
              <a:rPr lang="bg-BG" smtClean="0"/>
              <a:t>24.10.2017 г.</a:t>
            </a:fld>
            <a:endParaRPr lang="bg-BG"/>
          </a:p>
        </p:txBody>
      </p:sp>
      <p:sp>
        <p:nvSpPr>
          <p:cNvPr id="22" name="Контейнер за долния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18" name="Контейнер за номер на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5.png"/><Relationship Id="rId10" Type="http://schemas.openxmlformats.org/officeDocument/2006/relationships/image" Target="../media/image62.png"/><Relationship Id="rId4" Type="http://schemas.openxmlformats.org/officeDocument/2006/relationships/image" Target="../media/image3.png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.png"/><Relationship Id="rId7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8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.png"/><Relationship Id="rId7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4.png"/><Relationship Id="rId4" Type="http://schemas.openxmlformats.org/officeDocument/2006/relationships/image" Target="../media/image77.png"/><Relationship Id="rId9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77.png"/><Relationship Id="rId7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79.png"/><Relationship Id="rId10" Type="http://schemas.openxmlformats.org/officeDocument/2006/relationships/image" Target="../media/image92.png"/><Relationship Id="rId4" Type="http://schemas.openxmlformats.org/officeDocument/2006/relationships/image" Target="../media/image78.png"/><Relationship Id="rId9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8856984" cy="6264696"/>
          </a:xfrm>
        </p:spPr>
        <p:txBody>
          <a:bodyPr>
            <a:normAutofit fontScale="90000"/>
          </a:bodyPr>
          <a:lstStyle/>
          <a:p>
            <a:pPr algn="ctr"/>
            <a:r>
              <a:rPr lang="bg-BG" sz="36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/>
            </a:r>
            <a:br>
              <a:rPr lang="bg-BG" sz="36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</a:br>
            <a:r>
              <a:rPr lang="bg-BG" sz="1100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/>
            </a:r>
            <a:br>
              <a:rPr lang="bg-BG" sz="1100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</a:br>
            <a:r>
              <a:rPr lang="ru-RU" sz="3600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/>
            </a:r>
            <a:br>
              <a:rPr lang="ru-RU" sz="3600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</a:br>
            <a:r>
              <a:rPr lang="ru-RU" sz="3600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>                             </a:t>
            </a:r>
            <a:br>
              <a:rPr lang="ru-RU" sz="3600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</a:br>
            <a:r>
              <a:rPr lang="ru-RU" sz="3600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/>
            </a:r>
            <a:br>
              <a:rPr lang="ru-RU" sz="3600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</a:br>
            <a:r>
              <a:rPr lang="ru-RU" sz="3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</a:rPr>
              <a:t>ИЗПЪЛНЕНИ П</a:t>
            </a:r>
            <a:r>
              <a:rPr lang="bg-BG" sz="3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</a:rPr>
              <a:t>роекти С БЕНЕФИЦИЕНТ </a:t>
            </a:r>
            <a:br>
              <a:rPr lang="bg-BG" sz="3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</a:rPr>
            </a:br>
            <a:r>
              <a:rPr lang="bg-BG" sz="3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</a:rPr>
              <a:t>Община Кюстендил, </a:t>
            </a:r>
            <a:br>
              <a:rPr lang="bg-BG" sz="3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</a:rPr>
            </a:br>
            <a:r>
              <a:rPr lang="bg-BG" sz="3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</a:rPr>
              <a:t>финансирани по ОПЕРАТИВНА           ПРОГРАМА „Регионално развитие“                      2007 – 2013 </a:t>
            </a:r>
            <a:br>
              <a:rPr lang="bg-BG" sz="3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</a:rPr>
            </a:br>
            <a:endParaRPr lang="bg-BG" sz="3600" dirty="0"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030" name="Picture 6" descr="C:\Users\detelina\Desktop\14353128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569" y="5833368"/>
            <a:ext cx="877410" cy="96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280"/>
            <a:ext cx="740898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73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64904"/>
            <a:ext cx="4529137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957" y="3930151"/>
            <a:ext cx="4273550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22650"/>
            <a:ext cx="740727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638" y="5887988"/>
            <a:ext cx="877900" cy="963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D:\Документи на Детелина\Образователна_21.06.10г._финал\снимки - изпратени на Ел. Иванова\IMGP52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20612" y="-7186613"/>
            <a:ext cx="2520000" cy="156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Документи на Детелина\Образователна_21.06.10г._финал\снимки - изпратени на Ел. Иванова\IMGP529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96799" y="-7900988"/>
            <a:ext cx="271172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Документи на Детелина\Образователна_21.06.10г._финал\снимки - изпратени на Ел. Иванова\IMGP529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96800" y="-7900987"/>
            <a:ext cx="7200000" cy="477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" y="1556792"/>
            <a:ext cx="4462463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21914"/>
            <a:ext cx="3322637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3249613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87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1779587"/>
            <a:ext cx="8075240" cy="4346576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ru-RU" sz="2400" b="1" dirty="0">
                <a:latin typeface="Cambria" panose="02040503050406030204" pitchFamily="18" charset="0"/>
              </a:rPr>
              <a:t>Проект </a:t>
            </a:r>
            <a:endParaRPr lang="ru-RU" sz="2400" b="1" dirty="0" smtClean="0">
              <a:latin typeface="Cambria" panose="02040503050406030204" pitchFamily="18" charset="0"/>
            </a:endParaRPr>
          </a:p>
          <a:p>
            <a:pPr marL="36576" indent="0" algn="ctr">
              <a:buNone/>
            </a:pPr>
            <a:r>
              <a:rPr lang="ru-RU" sz="2400" b="1" dirty="0" smtClean="0">
                <a:latin typeface="Cambria" panose="02040503050406030204" pitchFamily="18" charset="0"/>
              </a:rPr>
              <a:t>№ </a:t>
            </a:r>
            <a:r>
              <a:rPr lang="ru-RU" sz="2400" b="1" dirty="0">
                <a:latin typeface="Cambria" panose="02040503050406030204" pitchFamily="18" charset="0"/>
              </a:rPr>
              <a:t>BG161PO001/3.2-03/2012/005 </a:t>
            </a:r>
            <a:endParaRPr lang="ru-RU" sz="2400" b="1" dirty="0" smtClean="0">
              <a:latin typeface="Cambria" panose="02040503050406030204" pitchFamily="18" charset="0"/>
            </a:endParaRPr>
          </a:p>
          <a:p>
            <a:pPr marL="36576" indent="0" algn="ctr">
              <a:buNone/>
            </a:pPr>
            <a:r>
              <a:rPr lang="ru-RU" sz="2400" b="1" dirty="0" smtClean="0">
                <a:latin typeface="Cambria" panose="02040503050406030204" pitchFamily="18" charset="0"/>
              </a:rPr>
              <a:t>„</a:t>
            </a:r>
            <a:r>
              <a:rPr lang="ru-RU" sz="2400" b="1" dirty="0">
                <a:latin typeface="Cambria" panose="02040503050406030204" pitchFamily="18" charset="0"/>
              </a:rPr>
              <a:t>Дестинация Кюстендил-Невестино-</a:t>
            </a:r>
            <a:r>
              <a:rPr lang="ru-RU" sz="2400" b="1" dirty="0" err="1">
                <a:latin typeface="Cambria" panose="02040503050406030204" pitchFamily="18" charset="0"/>
              </a:rPr>
              <a:t>Земен</a:t>
            </a:r>
            <a:r>
              <a:rPr lang="ru-RU" sz="2400" b="1" dirty="0">
                <a:latin typeface="Cambria" panose="02040503050406030204" pitchFamily="18" charset="0"/>
              </a:rPr>
              <a:t> – природа, традиции и хилядолетна история</a:t>
            </a:r>
            <a:r>
              <a:rPr lang="ru-RU" sz="2400" b="1" dirty="0" smtClean="0">
                <a:latin typeface="Cambria" panose="02040503050406030204" pitchFamily="18" charset="0"/>
              </a:rPr>
              <a:t>“, </a:t>
            </a:r>
          </a:p>
          <a:p>
            <a:pPr marL="36576" indent="0" algn="ctr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финансиран по Схема </a:t>
            </a:r>
            <a:r>
              <a:rPr lang="ru-RU" sz="1600" b="1" dirty="0">
                <a:latin typeface="Cambria" panose="02040503050406030204" pitchFamily="18" charset="0"/>
              </a:rPr>
              <a:t>за предоставяне на безвъзмездна финансова помощ: BG161PO001/3.2-03/2012 „Подкрепа за развитие на регионалния туристически </a:t>
            </a:r>
            <a:r>
              <a:rPr lang="ru-RU" sz="1600" b="1" dirty="0" smtClean="0">
                <a:latin typeface="Cambria" panose="02040503050406030204" pitchFamily="18" charset="0"/>
              </a:rPr>
              <a:t>продукт </a:t>
            </a:r>
            <a:r>
              <a:rPr lang="ru-RU" sz="1600" b="1" dirty="0">
                <a:latin typeface="Cambria" panose="02040503050406030204" pitchFamily="18" charset="0"/>
              </a:rPr>
              <a:t>и маркетинг на дестинациите II</a:t>
            </a:r>
            <a:r>
              <a:rPr lang="ru-RU" sz="1600" b="1" dirty="0" smtClean="0">
                <a:latin typeface="Cambria" panose="02040503050406030204" pitchFamily="18" charset="0"/>
              </a:rPr>
              <a:t>”</a:t>
            </a:r>
          </a:p>
          <a:p>
            <a:pPr marL="36576" indent="0" algn="ctr">
              <a:buNone/>
            </a:pP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bg-BG" sz="1600" b="1" i="1" dirty="0" smtClean="0">
                <a:latin typeface="Cambria" panose="02040503050406030204" pitchFamily="18" charset="0"/>
              </a:rPr>
              <a:t>         Обща цел на проекта: </a:t>
            </a:r>
            <a:r>
              <a:rPr lang="ru-RU" sz="1600" b="1" dirty="0" smtClean="0">
                <a:latin typeface="Cambria" panose="02040503050406030204" pitchFamily="18" charset="0"/>
              </a:rPr>
              <a:t>Повишаване на регионалния </a:t>
            </a:r>
            <a:r>
              <a:rPr lang="ru-RU" sz="1600" b="1" dirty="0">
                <a:latin typeface="Cambria" panose="02040503050406030204" pitchFamily="18" charset="0"/>
              </a:rPr>
              <a:t>туристически потенциал с развитие и маркетинг на </a:t>
            </a:r>
            <a:r>
              <a:rPr lang="ru-RU" sz="1600" b="1" dirty="0" err="1">
                <a:latin typeface="Cambria" panose="02040503050406030204" pitchFamily="18" charset="0"/>
              </a:rPr>
              <a:t>устойчиви</a:t>
            </a:r>
            <a:r>
              <a:rPr lang="ru-RU" sz="1600" b="1" dirty="0"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latin typeface="Cambria" panose="02040503050406030204" pitchFamily="18" charset="0"/>
              </a:rPr>
              <a:t>разнообразни</a:t>
            </a:r>
            <a:r>
              <a:rPr lang="ru-RU" sz="1600" b="1" dirty="0">
                <a:latin typeface="Cambria" panose="02040503050406030204" pitchFamily="18" charset="0"/>
              </a:rPr>
              <a:t>, </a:t>
            </a:r>
            <a:r>
              <a:rPr lang="ru-RU" sz="1600" b="1" dirty="0" err="1">
                <a:latin typeface="Cambria" panose="02040503050406030204" pitchFamily="18" charset="0"/>
              </a:rPr>
              <a:t>специфични</a:t>
            </a:r>
            <a:r>
              <a:rPr lang="ru-RU" sz="1600" b="1" dirty="0">
                <a:latin typeface="Cambria" panose="02040503050406030204" pitchFamily="18" charset="0"/>
              </a:rPr>
              <a:t> за региона туристически продукти и </a:t>
            </a:r>
            <a:r>
              <a:rPr lang="ru-RU" sz="1600" b="1" dirty="0" err="1">
                <a:latin typeface="Cambria" panose="02040503050406030204" pitchFamily="18" charset="0"/>
              </a:rPr>
              <a:t>пакети</a:t>
            </a:r>
            <a:r>
              <a:rPr lang="ru-RU" sz="1600" b="1" dirty="0">
                <a:latin typeface="Cambria" panose="02040503050406030204" pitchFamily="18" charset="0"/>
              </a:rPr>
              <a:t> с </a:t>
            </a:r>
            <a:r>
              <a:rPr lang="ru-RU" sz="1600" b="1" dirty="0" err="1">
                <a:latin typeface="Cambria" panose="02040503050406030204" pitchFamily="18" charset="0"/>
              </a:rPr>
              <a:t>висока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добавена</a:t>
            </a:r>
            <a:r>
              <a:rPr lang="ru-RU" sz="1600" b="1" dirty="0">
                <a:latin typeface="Cambria" panose="02040503050406030204" pitchFamily="18" charset="0"/>
              </a:rPr>
              <a:t> стойност и увеличаване на приноса на сектора </a:t>
            </a:r>
            <a:r>
              <a:rPr lang="ru-RU" sz="1600" b="1" dirty="0" err="1">
                <a:latin typeface="Cambria" panose="02040503050406030204" pitchFamily="18" charset="0"/>
              </a:rPr>
              <a:t>към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устойчивото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регионално</a:t>
            </a:r>
            <a:r>
              <a:rPr lang="ru-RU" sz="1600" b="1" dirty="0">
                <a:latin typeface="Cambria" panose="02040503050406030204" pitchFamily="18" charset="0"/>
              </a:rPr>
              <a:t> развитие. </a:t>
            </a:r>
            <a:endParaRPr lang="bg-BG" sz="1600" b="1" dirty="0">
              <a:latin typeface="Cambria" panose="020405030504060302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5894387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41362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48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5894387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32448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ru-RU" sz="1600" b="1" i="1" dirty="0">
                <a:latin typeface="Cambria" panose="02040503050406030204" pitchFamily="18" charset="0"/>
              </a:rPr>
              <a:t>Продължителност: </a:t>
            </a:r>
            <a:r>
              <a:rPr lang="ru-RU" sz="1600" b="1" dirty="0" smtClean="0">
                <a:latin typeface="Cambria" panose="02040503050406030204" pitchFamily="18" charset="0"/>
              </a:rPr>
              <a:t>20.02.2013г</a:t>
            </a:r>
            <a:r>
              <a:rPr lang="ru-RU" sz="1600" b="1" dirty="0">
                <a:latin typeface="Cambria" panose="02040503050406030204" pitchFamily="18" charset="0"/>
              </a:rPr>
              <a:t>. </a:t>
            </a:r>
            <a:r>
              <a:rPr lang="ru-RU" sz="1600" b="1" dirty="0" smtClean="0">
                <a:latin typeface="Cambria" panose="02040503050406030204" pitchFamily="18" charset="0"/>
              </a:rPr>
              <a:t>- 20.02.2015г</a:t>
            </a:r>
            <a:r>
              <a:rPr lang="ru-RU" sz="1600" b="1" dirty="0">
                <a:latin typeface="Cambria" panose="02040503050406030204" pitchFamily="18" charset="0"/>
              </a:rPr>
              <a:t>.</a:t>
            </a:r>
          </a:p>
          <a:p>
            <a:pPr marL="36576" indent="0" algn="just">
              <a:buNone/>
            </a:pPr>
            <a:r>
              <a:rPr lang="ru-RU" sz="1600" b="1" i="1" dirty="0" smtClean="0">
                <a:latin typeface="Cambria" panose="02040503050406030204" pitchFamily="18" charset="0"/>
              </a:rPr>
              <a:t>Обща стойност на проекта</a:t>
            </a:r>
            <a:r>
              <a:rPr lang="ru-RU" sz="1600" b="1" i="1" dirty="0">
                <a:latin typeface="Cambria" panose="02040503050406030204" pitchFamily="18" charset="0"/>
              </a:rPr>
              <a:t>: </a:t>
            </a:r>
            <a:r>
              <a:rPr lang="ru-RU" sz="1600" b="1" dirty="0">
                <a:latin typeface="Cambria" panose="02040503050406030204" pitchFamily="18" charset="0"/>
              </a:rPr>
              <a:t>478 </a:t>
            </a:r>
            <a:r>
              <a:rPr lang="ru-RU" sz="1600" b="1" dirty="0" smtClean="0">
                <a:latin typeface="Cambria" panose="02040503050406030204" pitchFamily="18" charset="0"/>
              </a:rPr>
              <a:t>443,00лв</a:t>
            </a:r>
            <a:r>
              <a:rPr lang="ru-RU" sz="1600" b="1" dirty="0">
                <a:latin typeface="Cambria" panose="02040503050406030204" pitchFamily="18" charset="0"/>
              </a:rPr>
              <a:t>., </a:t>
            </a:r>
            <a:endParaRPr lang="ru-RU" sz="1600" b="1" dirty="0" smtClean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i="1" dirty="0" smtClean="0">
                <a:latin typeface="Cambria" panose="02040503050406030204" pitchFamily="18" charset="0"/>
              </a:rPr>
              <a:t>Съфинансиране от </a:t>
            </a:r>
            <a:r>
              <a:rPr lang="ru-RU" sz="1600" b="1" i="1" dirty="0">
                <a:latin typeface="Cambria" panose="02040503050406030204" pitchFamily="18" charset="0"/>
              </a:rPr>
              <a:t>страна на </a:t>
            </a:r>
            <a:r>
              <a:rPr lang="ru-RU" sz="1600" b="1" i="1" dirty="0" smtClean="0">
                <a:latin typeface="Cambria" panose="02040503050406030204" pitchFamily="18" charset="0"/>
              </a:rPr>
              <a:t>Община Кюстендил</a:t>
            </a:r>
            <a:r>
              <a:rPr lang="ru-RU" sz="1600" b="1" dirty="0" smtClean="0">
                <a:latin typeface="Cambria" panose="02040503050406030204" pitchFamily="18" charset="0"/>
              </a:rPr>
              <a:t> в </a:t>
            </a:r>
            <a:r>
              <a:rPr lang="ru-RU" sz="1600" b="1" dirty="0">
                <a:latin typeface="Cambria" panose="02040503050406030204" pitchFamily="18" charset="0"/>
              </a:rPr>
              <a:t>размер на 23 </a:t>
            </a:r>
            <a:r>
              <a:rPr lang="ru-RU" sz="1600" b="1" dirty="0" smtClean="0">
                <a:latin typeface="Cambria" panose="02040503050406030204" pitchFamily="18" charset="0"/>
              </a:rPr>
              <a:t>922,15лв.</a:t>
            </a:r>
          </a:p>
          <a:p>
            <a:pPr marL="36576" indent="0" algn="just">
              <a:buNone/>
            </a:pPr>
            <a:endParaRPr lang="ru-RU" sz="1600" b="1" i="1" dirty="0" smtClean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i="1" dirty="0" smtClean="0">
                <a:latin typeface="Cambria" panose="02040503050406030204" pitchFamily="18" charset="0"/>
              </a:rPr>
              <a:t>Постигнати резултати:</a:t>
            </a: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- Повишен </a:t>
            </a:r>
            <a:r>
              <a:rPr lang="ru-RU" sz="1600" b="1" dirty="0" err="1" smtClean="0">
                <a:latin typeface="Cambria" panose="02040503050406030204" pitchFamily="18" charset="0"/>
              </a:rPr>
              <a:t>годишен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latin typeface="Cambria" panose="02040503050406030204" pitchFamily="18" charset="0"/>
              </a:rPr>
              <a:t>туристопоток</a:t>
            </a:r>
            <a:r>
              <a:rPr lang="ru-RU" sz="1600" b="1" dirty="0" smtClean="0">
                <a:latin typeface="Cambria" panose="02040503050406030204" pitchFamily="18" charset="0"/>
              </a:rPr>
              <a:t> с в региона Кюстендил – Невестино - </a:t>
            </a:r>
            <a:r>
              <a:rPr lang="ru-RU" sz="1600" b="1" dirty="0" err="1" smtClean="0">
                <a:latin typeface="Cambria" panose="02040503050406030204" pitchFamily="18" charset="0"/>
              </a:rPr>
              <a:t>Земен</a:t>
            </a:r>
            <a:r>
              <a:rPr lang="ru-RU" sz="1600" b="1" dirty="0" smtClean="0">
                <a:latin typeface="Cambria" panose="02040503050406030204" pitchFamily="18" charset="0"/>
              </a:rPr>
              <a:t> в  15 % резултат </a:t>
            </a:r>
            <a:r>
              <a:rPr lang="ru-RU" sz="1600" b="1" dirty="0">
                <a:latin typeface="Cambria" panose="02040503050406030204" pitchFamily="18" charset="0"/>
              </a:rPr>
              <a:t>от </a:t>
            </a:r>
            <a:r>
              <a:rPr lang="ru-RU" sz="1600" b="1" dirty="0" err="1">
                <a:latin typeface="Cambria" panose="02040503050406030204" pitchFamily="18" charset="0"/>
              </a:rPr>
              <a:t>дейностите</a:t>
            </a:r>
            <a:r>
              <a:rPr lang="ru-RU" sz="1600" b="1" dirty="0">
                <a:latin typeface="Cambria" panose="02040503050406030204" pitchFamily="18" charset="0"/>
              </a:rPr>
              <a:t> по маркетинг на туристическия </a:t>
            </a:r>
            <a:r>
              <a:rPr lang="ru-RU" sz="1600" b="1" dirty="0" smtClean="0">
                <a:latin typeface="Cambria" panose="02040503050406030204" pitchFamily="18" charset="0"/>
              </a:rPr>
              <a:t>продукт – </a:t>
            </a: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- </a:t>
            </a:r>
            <a:r>
              <a:rPr lang="ru-RU" sz="1600" b="1" dirty="0" err="1" smtClean="0">
                <a:latin typeface="Cambria" panose="02040503050406030204" pitchFamily="18" charset="0"/>
              </a:rPr>
              <a:t>Разработени</a:t>
            </a:r>
            <a:r>
              <a:rPr lang="ru-RU" sz="1600" b="1" dirty="0" smtClean="0">
                <a:latin typeface="Cambria" panose="02040503050406030204" pitchFamily="18" charset="0"/>
              </a:rPr>
              <a:t> и </a:t>
            </a:r>
            <a:r>
              <a:rPr lang="ru-RU" sz="1600" b="1" dirty="0" err="1" smtClean="0">
                <a:latin typeface="Cambria" panose="02040503050406030204" pitchFamily="18" charset="0"/>
              </a:rPr>
              <a:t>популяризирани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latin typeface="Cambria" panose="02040503050406030204" pitchFamily="18" charset="0"/>
              </a:rPr>
              <a:t>четири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комплексни</a:t>
            </a:r>
            <a:r>
              <a:rPr lang="ru-RU" sz="1600" b="1" dirty="0">
                <a:latin typeface="Cambria" panose="02040503050406030204" pitchFamily="18" charset="0"/>
              </a:rPr>
              <a:t> туристически </a:t>
            </a:r>
            <a:r>
              <a:rPr lang="ru-RU" sz="1600" b="1" dirty="0" err="1">
                <a:latin typeface="Cambria" panose="02040503050406030204" pitchFamily="18" charset="0"/>
              </a:rPr>
              <a:t>пакети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дестинацията</a:t>
            </a:r>
            <a:r>
              <a:rPr lang="ru-RU" sz="1600" b="1" dirty="0">
                <a:latin typeface="Cambria" panose="02040503050406030204" pitchFamily="18" charset="0"/>
              </a:rPr>
              <a:t>, </a:t>
            </a:r>
            <a:r>
              <a:rPr lang="ru-RU" sz="1600" b="1" dirty="0" err="1">
                <a:latin typeface="Cambria" panose="02040503050406030204" pitchFamily="18" charset="0"/>
              </a:rPr>
              <a:t>които</a:t>
            </a:r>
            <a:r>
              <a:rPr lang="ru-RU" sz="1600" b="1" dirty="0">
                <a:latin typeface="Cambria" panose="02040503050406030204" pitchFamily="18" charset="0"/>
              </a:rPr>
              <a:t> да </a:t>
            </a:r>
            <a:r>
              <a:rPr lang="ru-RU" sz="1600" b="1" dirty="0" err="1">
                <a:latin typeface="Cambria" panose="02040503050406030204" pitchFamily="18" charset="0"/>
              </a:rPr>
              <a:t>повлияят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положително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върху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диверсификацията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цялостния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latin typeface="Cambria" panose="02040503050406030204" pitchFamily="18" charset="0"/>
              </a:rPr>
              <a:t>интегриран</a:t>
            </a:r>
            <a:r>
              <a:rPr lang="ru-RU" sz="1600" b="1" dirty="0" smtClean="0">
                <a:latin typeface="Cambria" panose="02040503050406030204" pitchFamily="18" charset="0"/>
              </a:rPr>
              <a:t> туристически </a:t>
            </a:r>
            <a:r>
              <a:rPr lang="ru-RU" sz="1600" b="1" dirty="0">
                <a:latin typeface="Cambria" panose="02040503050406030204" pitchFamily="18" charset="0"/>
              </a:rPr>
              <a:t>продукт </a:t>
            </a:r>
            <a:r>
              <a:rPr lang="ru-RU" sz="1600" b="1" dirty="0" smtClean="0">
                <a:latin typeface="Cambria" panose="02040503050406030204" pitchFamily="18" charset="0"/>
              </a:rPr>
              <a:t>„</a:t>
            </a:r>
            <a:r>
              <a:rPr lang="ru-RU" sz="1600" b="1" dirty="0">
                <a:latin typeface="Cambria" panose="02040503050406030204" pitchFamily="18" charset="0"/>
              </a:rPr>
              <a:t>Стратегия </a:t>
            </a:r>
            <a:r>
              <a:rPr lang="ru-RU" sz="1600" b="1" dirty="0" err="1">
                <a:latin typeface="Cambria" panose="02040503050406030204" pitchFamily="18" charset="0"/>
              </a:rPr>
              <a:t>Дантелетика</a:t>
            </a:r>
            <a:r>
              <a:rPr lang="ru-RU" sz="1600" b="1" dirty="0">
                <a:latin typeface="Cambria" panose="02040503050406030204" pitchFamily="18" charset="0"/>
              </a:rPr>
              <a:t>” </a:t>
            </a:r>
            <a:endParaRPr lang="ru-RU" sz="1600" b="1" dirty="0" smtClean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- Участие в </a:t>
            </a:r>
            <a:r>
              <a:rPr lang="ru-RU" sz="1600" b="1" dirty="0" err="1">
                <a:latin typeface="Cambria" panose="02040503050406030204" pitchFamily="18" charset="0"/>
              </a:rPr>
              <a:t>специализирани</a:t>
            </a:r>
            <a:r>
              <a:rPr lang="ru-RU" sz="1600" b="1" dirty="0">
                <a:latin typeface="Cambria" panose="02040503050406030204" pitchFamily="18" charset="0"/>
              </a:rPr>
              <a:t> туристически </a:t>
            </a:r>
            <a:r>
              <a:rPr lang="ru-RU" sz="1600" b="1" dirty="0" err="1">
                <a:latin typeface="Cambria" panose="02040503050406030204" pitchFamily="18" charset="0"/>
              </a:rPr>
              <a:t>борси</a:t>
            </a:r>
            <a:r>
              <a:rPr lang="ru-RU" sz="1600" b="1" dirty="0">
                <a:latin typeface="Cambria" panose="02040503050406030204" pitchFamily="18" charset="0"/>
              </a:rPr>
              <a:t> (</a:t>
            </a:r>
            <a:r>
              <a:rPr lang="ru-RU" sz="1600" b="1" dirty="0" err="1">
                <a:latin typeface="Cambria" panose="02040503050406030204" pitchFamily="18" charset="0"/>
              </a:rPr>
              <a:t>международни</a:t>
            </a:r>
            <a:r>
              <a:rPr lang="ru-RU" sz="1600" b="1" dirty="0">
                <a:latin typeface="Cambria" panose="02040503050406030204" pitchFamily="18" charset="0"/>
              </a:rPr>
              <a:t>, </a:t>
            </a:r>
            <a:r>
              <a:rPr lang="ru-RU" sz="1600" b="1" dirty="0" err="1">
                <a:latin typeface="Cambria" panose="02040503050406030204" pitchFamily="18" charset="0"/>
              </a:rPr>
              <a:t>национални</a:t>
            </a:r>
            <a:r>
              <a:rPr lang="ru-RU" sz="1600" b="1" dirty="0">
                <a:latin typeface="Cambria" panose="02040503050406030204" pitchFamily="18" charset="0"/>
              </a:rPr>
              <a:t> или </a:t>
            </a:r>
            <a:r>
              <a:rPr lang="ru-RU" sz="1600" b="1" dirty="0" err="1">
                <a:latin typeface="Cambria" panose="02040503050406030204" pitchFamily="18" charset="0"/>
              </a:rPr>
              <a:t>регионални</a:t>
            </a:r>
            <a:r>
              <a:rPr lang="ru-RU" sz="1600" b="1" dirty="0">
                <a:latin typeface="Cambria" panose="02040503050406030204" pitchFamily="18" charset="0"/>
              </a:rPr>
              <a:t> туристически </a:t>
            </a:r>
            <a:r>
              <a:rPr lang="ru-RU" sz="1600" b="1" dirty="0" err="1">
                <a:latin typeface="Cambria" panose="02040503050406030204" pitchFamily="18" charset="0"/>
              </a:rPr>
              <a:t>борси</a:t>
            </a:r>
            <a:r>
              <a:rPr lang="ru-RU" sz="1600" b="1" dirty="0">
                <a:latin typeface="Cambria" panose="02040503050406030204" pitchFamily="18" charset="0"/>
              </a:rPr>
              <a:t>, изложения, </a:t>
            </a:r>
            <a:r>
              <a:rPr lang="ru-RU" sz="1600" b="1" dirty="0" err="1">
                <a:latin typeface="Cambria" panose="02040503050406030204" pitchFamily="18" charset="0"/>
              </a:rPr>
              <a:t>панаири</a:t>
            </a:r>
            <a:r>
              <a:rPr lang="ru-RU" sz="1600" b="1" dirty="0" smtClean="0">
                <a:latin typeface="Cambria" panose="02040503050406030204" pitchFamily="18" charset="0"/>
              </a:rPr>
              <a:t>).</a:t>
            </a:r>
          </a:p>
          <a:p>
            <a:pPr marL="36576" indent="0" algn="just">
              <a:buNone/>
            </a:pPr>
            <a:endParaRPr lang="ru-RU" sz="1600" b="1" dirty="0" smtClean="0">
              <a:latin typeface="Cambria" panose="02040503050406030204" pitchFamily="18" charset="0"/>
            </a:endParaRPr>
          </a:p>
          <a:p>
            <a:pPr algn="just"/>
            <a:endParaRPr lang="ru-RU" sz="1600" b="1" dirty="0" smtClean="0">
              <a:latin typeface="Cambria" panose="02040503050406030204" pitchFamily="18" charset="0"/>
            </a:endParaRPr>
          </a:p>
          <a:p>
            <a:pPr algn="just"/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endParaRPr lang="bg-BG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074"/>
            <a:ext cx="741362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9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артина 8" descr="C:\Users\detelina\Desktop\10448544_725354604203869_6359277475591948003_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05347"/>
            <a:ext cx="2705100" cy="2028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5894387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680520"/>
          </a:xfrm>
        </p:spPr>
        <p:txBody>
          <a:bodyPr>
            <a:normAutofit/>
          </a:bodyPr>
          <a:lstStyle/>
          <a:p>
            <a:pPr algn="just"/>
            <a:endParaRPr lang="ru-RU" sz="1600" b="1" dirty="0" smtClean="0">
              <a:latin typeface="Cambria" panose="02040503050406030204" pitchFamily="18" charset="0"/>
            </a:endParaRPr>
          </a:p>
          <a:p>
            <a:pPr algn="just"/>
            <a:endParaRPr lang="ru-RU" sz="1600" b="1" dirty="0" smtClean="0">
              <a:latin typeface="Cambria" panose="02040503050406030204" pitchFamily="18" charset="0"/>
            </a:endParaRPr>
          </a:p>
          <a:p>
            <a:pPr algn="just"/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endParaRPr lang="bg-BG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074"/>
            <a:ext cx="741362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651">
            <a:off x="5455442" y="1960402"/>
            <a:ext cx="3249613" cy="2163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8815">
            <a:off x="420809" y="1981895"/>
            <a:ext cx="2809850" cy="1875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2520280" cy="1886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121" y="3861048"/>
            <a:ext cx="6265080" cy="2372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05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199" y="1600200"/>
            <a:ext cx="8215503" cy="4525963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endParaRPr lang="ru-RU" sz="2000" b="1" dirty="0" smtClean="0">
              <a:latin typeface="Cambria" panose="02040503050406030204" pitchFamily="18" charset="0"/>
            </a:endParaRPr>
          </a:p>
          <a:p>
            <a:pPr marL="36576" indent="0" algn="ctr">
              <a:buNone/>
            </a:pPr>
            <a:r>
              <a:rPr lang="ru-RU" sz="2000" b="1" dirty="0" smtClean="0">
                <a:latin typeface="Cambria" panose="02040503050406030204" pitchFamily="18" charset="0"/>
              </a:rPr>
              <a:t>Проект </a:t>
            </a:r>
          </a:p>
          <a:p>
            <a:pPr marL="36576" indent="0" algn="ctr">
              <a:buNone/>
            </a:pPr>
            <a:r>
              <a:rPr lang="ru-RU" sz="2000" b="1" dirty="0" smtClean="0">
                <a:latin typeface="Cambria" panose="02040503050406030204" pitchFamily="18" charset="0"/>
              </a:rPr>
              <a:t>№ </a:t>
            </a:r>
            <a:r>
              <a:rPr lang="ru-RU" sz="2000" b="1" dirty="0">
                <a:latin typeface="Cambria" panose="02040503050406030204" pitchFamily="18" charset="0"/>
              </a:rPr>
              <a:t>BG161PO001/1.4-09/2012/025 „Устойчиво и интегрирано развитие на град Кюстендил чрез благоустрояване и озеленяване на градската среда</a:t>
            </a:r>
            <a:r>
              <a:rPr lang="ru-RU" sz="2000" b="1" dirty="0" smtClean="0">
                <a:latin typeface="Cambria" panose="02040503050406030204" pitchFamily="18" charset="0"/>
              </a:rPr>
              <a:t>“, </a:t>
            </a:r>
          </a:p>
          <a:p>
            <a:pPr marL="36576" indent="0" algn="ctr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финансиран по </a:t>
            </a:r>
            <a:r>
              <a:rPr lang="ru-RU" sz="1600" b="1" dirty="0">
                <a:latin typeface="Cambria" panose="02040503050406030204" pitchFamily="18" charset="0"/>
              </a:rPr>
              <a:t>Схема </a:t>
            </a:r>
            <a:r>
              <a:rPr lang="ru-RU" sz="1600" b="1" dirty="0" smtClean="0">
                <a:latin typeface="Cambria" panose="02040503050406030204" pitchFamily="18" charset="0"/>
              </a:rPr>
              <a:t>за </a:t>
            </a:r>
            <a:r>
              <a:rPr lang="ru-RU" sz="1600" b="1" dirty="0">
                <a:latin typeface="Cambria" panose="02040503050406030204" pitchFamily="18" charset="0"/>
              </a:rPr>
              <a:t>предоставяне на безвъзмездна финансова помощ:   BG161PO001/1.4-09/2012 „Зелена и </a:t>
            </a:r>
            <a:r>
              <a:rPr lang="ru-RU" sz="1600" b="1" dirty="0" err="1">
                <a:latin typeface="Cambria" panose="02040503050406030204" pitchFamily="18" charset="0"/>
              </a:rPr>
              <a:t>достъпна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градска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smtClean="0">
                <a:latin typeface="Cambria" panose="02040503050406030204" pitchFamily="18" charset="0"/>
              </a:rPr>
              <a:t>среда”</a:t>
            </a:r>
          </a:p>
          <a:p>
            <a:pPr marL="36576" indent="0" algn="just">
              <a:buNone/>
            </a:pP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bg-BG" sz="1600" b="1" dirty="0" smtClean="0">
                <a:latin typeface="Cambria" panose="02040503050406030204" pitchFamily="18" charset="0"/>
              </a:rPr>
              <a:t>            Обща </a:t>
            </a:r>
            <a:r>
              <a:rPr lang="bg-BG" sz="1600" b="1" dirty="0">
                <a:latin typeface="Cambria" panose="02040503050406030204" pitchFamily="18" charset="0"/>
              </a:rPr>
              <a:t>цел на проекта: </a:t>
            </a:r>
            <a:r>
              <a:rPr lang="ru-RU" sz="1600" b="1" dirty="0" smtClean="0">
                <a:latin typeface="Cambria" panose="02040503050406030204" pitchFamily="18" charset="0"/>
              </a:rPr>
              <a:t>Подобряване на </a:t>
            </a:r>
            <a:r>
              <a:rPr lang="ru-RU" sz="1600" b="1" dirty="0" err="1" smtClean="0">
                <a:latin typeface="Cambria" panose="02040503050406030204" pitchFamily="18" charset="0"/>
              </a:rPr>
              <a:t>физическата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>
                <a:latin typeface="Cambria" panose="02040503050406030204" pitchFamily="18" charset="0"/>
              </a:rPr>
              <a:t>и </a:t>
            </a:r>
            <a:r>
              <a:rPr lang="ru-RU" sz="1600" b="1" dirty="0" err="1">
                <a:latin typeface="Cambria" panose="02040503050406030204" pitchFamily="18" charset="0"/>
              </a:rPr>
              <a:t>жизнената</a:t>
            </a:r>
            <a:r>
              <a:rPr lang="ru-RU" sz="1600" b="1" dirty="0">
                <a:latin typeface="Cambria" panose="02040503050406030204" pitchFamily="18" charset="0"/>
              </a:rPr>
              <a:t> среда </a:t>
            </a:r>
            <a:r>
              <a:rPr lang="ru-RU" sz="1600" b="1" dirty="0" smtClean="0">
                <a:latin typeface="Cambria" panose="02040503050406030204" pitchFamily="18" charset="0"/>
              </a:rPr>
              <a:t>и </a:t>
            </a:r>
            <a:r>
              <a:rPr lang="ru-RU" sz="1600" b="1" dirty="0" err="1" smtClean="0">
                <a:latin typeface="Cambria" panose="02040503050406030204" pitchFamily="18" charset="0"/>
              </a:rPr>
              <a:t>ревитализиране</a:t>
            </a:r>
            <a:r>
              <a:rPr lang="ru-RU" sz="1600" b="1" dirty="0" smtClean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приоритетни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градски</a:t>
            </a:r>
            <a:r>
              <a:rPr lang="ru-RU" sz="1600" b="1" dirty="0">
                <a:latin typeface="Cambria" panose="02040503050406030204" pitchFamily="18" charset="0"/>
              </a:rPr>
              <a:t> части в град Кюстендил </a:t>
            </a:r>
            <a:r>
              <a:rPr lang="ru-RU" sz="1600" b="1" dirty="0" err="1">
                <a:latin typeface="Cambria" panose="02040503050406030204" pitchFamily="18" charset="0"/>
              </a:rPr>
              <a:t>като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предпоставка</a:t>
            </a:r>
            <a:r>
              <a:rPr lang="ru-RU" sz="1600" b="1" dirty="0">
                <a:latin typeface="Cambria" panose="02040503050406030204" pitchFamily="18" charset="0"/>
              </a:rPr>
              <a:t> за интегрирано градско развитие, </a:t>
            </a:r>
            <a:r>
              <a:rPr lang="ru-RU" sz="1600" b="1" dirty="0" err="1">
                <a:latin typeface="Cambria" panose="02040503050406030204" pitchFamily="18" charset="0"/>
              </a:rPr>
              <a:t>осигуряващо</a:t>
            </a:r>
            <a:r>
              <a:rPr lang="ru-RU" sz="1600" b="1" dirty="0">
                <a:latin typeface="Cambria" panose="02040503050406030204" pitchFamily="18" charset="0"/>
              </a:rPr>
              <a:t> устойчива и </a:t>
            </a:r>
            <a:r>
              <a:rPr lang="ru-RU" sz="1600" b="1" dirty="0" err="1">
                <a:latin typeface="Cambria" panose="02040503050406030204" pitchFamily="18" charset="0"/>
              </a:rPr>
              <a:t>екологична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градска</a:t>
            </a:r>
            <a:r>
              <a:rPr lang="ru-RU" sz="1600" b="1" dirty="0">
                <a:latin typeface="Cambria" panose="02040503050406030204" pitchFamily="18" charset="0"/>
              </a:rPr>
              <a:t> среда с </a:t>
            </a:r>
            <a:r>
              <a:rPr lang="ru-RU" sz="1600" b="1" dirty="0" err="1">
                <a:latin typeface="Cambria" panose="02040503050406030204" pitchFamily="18" charset="0"/>
              </a:rPr>
              <a:t>по-високо</a:t>
            </a:r>
            <a:r>
              <a:rPr lang="ru-RU" sz="1600" b="1" dirty="0">
                <a:latin typeface="Cambria" panose="02040503050406030204" pitchFamily="18" charset="0"/>
              </a:rPr>
              <a:t> качество за живот и работа, </a:t>
            </a:r>
            <a:r>
              <a:rPr lang="ru-RU" sz="1600" b="1" dirty="0" err="1">
                <a:latin typeface="Cambria" panose="02040503050406030204" pitchFamily="18" charset="0"/>
              </a:rPr>
              <a:t>която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ще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допринесе</a:t>
            </a:r>
            <a:r>
              <a:rPr lang="ru-RU" sz="1600" b="1" dirty="0">
                <a:latin typeface="Cambria" panose="02040503050406030204" pitchFamily="18" charset="0"/>
              </a:rPr>
              <a:t> за </a:t>
            </a:r>
            <a:r>
              <a:rPr lang="ru-RU" sz="1600" b="1" dirty="0" err="1">
                <a:latin typeface="Cambria" panose="02040503050406030204" pitchFamily="18" charset="0"/>
              </a:rPr>
              <a:t>развитието</a:t>
            </a:r>
            <a:r>
              <a:rPr lang="ru-RU" sz="1600" b="1" dirty="0">
                <a:latin typeface="Cambria" panose="02040503050406030204" pitchFamily="18" charset="0"/>
              </a:rPr>
              <a:t> на град Кюстендил </a:t>
            </a:r>
            <a:r>
              <a:rPr lang="ru-RU" sz="1600" b="1" dirty="0" err="1">
                <a:latin typeface="Cambria" panose="02040503050406030204" pitchFamily="18" charset="0"/>
              </a:rPr>
              <a:t>като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център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иновациите</a:t>
            </a:r>
            <a:r>
              <a:rPr lang="ru-RU" sz="1600" b="1" dirty="0">
                <a:latin typeface="Cambria" panose="02040503050406030204" pitchFamily="18" charset="0"/>
              </a:rPr>
              <a:t>, </a:t>
            </a:r>
            <a:r>
              <a:rPr lang="ru-RU" sz="1600" b="1" dirty="0" err="1">
                <a:latin typeface="Cambria" panose="02040503050406030204" pitchFamily="18" charset="0"/>
              </a:rPr>
              <a:t>предприемчивостта</a:t>
            </a:r>
            <a:r>
              <a:rPr lang="ru-RU" sz="1600" b="1" dirty="0"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latin typeface="Cambria" panose="02040503050406030204" pitchFamily="18" charset="0"/>
              </a:rPr>
              <a:t>икономическия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растеж</a:t>
            </a:r>
            <a:r>
              <a:rPr lang="ru-RU" sz="1600" b="1" dirty="0">
                <a:latin typeface="Cambria" panose="02040503050406030204" pitchFamily="18" charset="0"/>
              </a:rPr>
              <a:t> в </a:t>
            </a:r>
            <a:r>
              <a:rPr lang="ru-RU" sz="1600" b="1" dirty="0" err="1">
                <a:latin typeface="Cambria" panose="02040503050406030204" pitchFamily="18" charset="0"/>
              </a:rPr>
              <a:t>агломерационния</a:t>
            </a:r>
            <a:r>
              <a:rPr lang="ru-RU" sz="1600" b="1" dirty="0">
                <a:latin typeface="Cambria" panose="02040503050406030204" pitchFamily="18" charset="0"/>
              </a:rPr>
              <a:t> ареал.</a:t>
            </a:r>
            <a:endParaRPr lang="bg-BG" sz="1600" b="1" dirty="0">
              <a:latin typeface="Cambria" panose="020405030504060302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882"/>
            <a:ext cx="741362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760" y="5894387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56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251520" y="2204864"/>
            <a:ext cx="8568952" cy="3921299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bg-BG" sz="1600" b="1" i="1" dirty="0" smtClean="0">
                <a:latin typeface="Cambria" panose="02040503050406030204" pitchFamily="18" charset="0"/>
              </a:rPr>
              <a:t>Продължителност: </a:t>
            </a:r>
            <a:r>
              <a:rPr lang="bg-BG" sz="1600" b="1" dirty="0" smtClean="0">
                <a:latin typeface="Cambria" panose="02040503050406030204" pitchFamily="18" charset="0"/>
              </a:rPr>
              <a:t>20.05.2013г. -  20.05.2015г.</a:t>
            </a:r>
          </a:p>
          <a:p>
            <a:pPr marL="36576" indent="0" algn="just">
              <a:buNone/>
            </a:pPr>
            <a:r>
              <a:rPr lang="bg-BG" sz="1600" b="1" i="1" dirty="0" smtClean="0">
                <a:latin typeface="Cambria" panose="02040503050406030204" pitchFamily="18" charset="0"/>
              </a:rPr>
              <a:t>Обща стойност на проекта: </a:t>
            </a:r>
            <a:r>
              <a:rPr lang="bg-BG" sz="1600" b="1" dirty="0" smtClean="0">
                <a:latin typeface="Cambria" panose="02040503050406030204" pitchFamily="18" charset="0"/>
              </a:rPr>
              <a:t>4 999 186,02 лв., </a:t>
            </a:r>
          </a:p>
          <a:p>
            <a:pPr marL="36576" indent="0" algn="just">
              <a:buNone/>
            </a:pPr>
            <a:r>
              <a:rPr lang="bg-BG" sz="1600" b="1" i="1" dirty="0" smtClean="0">
                <a:latin typeface="Cambria" panose="02040503050406030204" pitchFamily="18" charset="0"/>
              </a:rPr>
              <a:t>Съфинансиране </a:t>
            </a:r>
            <a:r>
              <a:rPr lang="bg-BG" sz="1600" b="1" dirty="0" smtClean="0">
                <a:latin typeface="Cambria" panose="02040503050406030204" pitchFamily="18" charset="0"/>
              </a:rPr>
              <a:t>от страна на Община Кюстендил в размер на 249 959,30 лв.</a:t>
            </a:r>
          </a:p>
          <a:p>
            <a:pPr marL="36576" indent="0" algn="just">
              <a:buNone/>
            </a:pPr>
            <a:endParaRPr lang="bg-BG" sz="1600" b="1" i="1" dirty="0" smtClean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bg-BG" sz="1600" b="1" i="1" dirty="0" smtClean="0">
                <a:latin typeface="Cambria" panose="02040503050406030204" pitchFamily="18" charset="0"/>
              </a:rPr>
              <a:t>Постигнати резултати:</a:t>
            </a: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- </a:t>
            </a:r>
            <a:r>
              <a:rPr lang="ru-RU" sz="1600" b="1" dirty="0" err="1" smtClean="0">
                <a:latin typeface="Cambria" panose="02040503050406030204" pitchFamily="18" charset="0"/>
              </a:rPr>
              <a:t>Благоустроени</a:t>
            </a:r>
            <a:r>
              <a:rPr lang="ru-RU" sz="1600" b="1" dirty="0" smtClean="0">
                <a:latin typeface="Cambria" panose="02040503050406030204" pitchFamily="18" charset="0"/>
              </a:rPr>
              <a:t> 10 </a:t>
            </a:r>
            <a:r>
              <a:rPr lang="ru-RU" sz="1600" b="1" dirty="0">
                <a:latin typeface="Cambria" panose="02040503050406030204" pitchFamily="18" charset="0"/>
              </a:rPr>
              <a:t>873 кв. м. зелени </a:t>
            </a:r>
            <a:r>
              <a:rPr lang="ru-RU" sz="1600" b="1" dirty="0" err="1">
                <a:latin typeface="Cambria" panose="02040503050406030204" pitchFamily="18" charset="0"/>
              </a:rPr>
              <a:t>площи</a:t>
            </a:r>
            <a:r>
              <a:rPr lang="ru-RU" sz="1600" b="1" dirty="0"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latin typeface="Cambria" panose="02040503050406030204" pitchFamily="18" charset="0"/>
              </a:rPr>
              <a:t>паркове</a:t>
            </a:r>
            <a:r>
              <a:rPr lang="ru-RU" sz="1600" b="1" dirty="0">
                <a:latin typeface="Cambria" panose="02040503050406030204" pitchFamily="18" charset="0"/>
              </a:rPr>
              <a:t> в </a:t>
            </a:r>
            <a:r>
              <a:rPr lang="ru-RU" sz="1600" b="1" dirty="0" err="1">
                <a:latin typeface="Cambria" panose="02040503050406030204" pitchFamily="18" charset="0"/>
              </a:rPr>
              <a:t>междублоковите</a:t>
            </a:r>
            <a:r>
              <a:rPr lang="ru-RU" sz="1600" b="1" dirty="0">
                <a:latin typeface="Cambria" panose="02040503050406030204" pitchFamily="18" charset="0"/>
              </a:rPr>
              <a:t> пространства в кв. </a:t>
            </a:r>
            <a:r>
              <a:rPr lang="ru-RU" sz="1600" b="1" dirty="0" err="1">
                <a:latin typeface="Cambria" panose="02040503050406030204" pitchFamily="18" charset="0"/>
              </a:rPr>
              <a:t>Бузлуджа</a:t>
            </a:r>
            <a:r>
              <a:rPr lang="ru-RU" sz="1600" b="1" dirty="0">
                <a:latin typeface="Cambria" panose="02040503050406030204" pitchFamily="18" charset="0"/>
              </a:rPr>
              <a:t>, кв. </a:t>
            </a:r>
            <a:r>
              <a:rPr lang="ru-RU" sz="1600" b="1" dirty="0" err="1">
                <a:latin typeface="Cambria" panose="02040503050406030204" pitchFamily="18" charset="0"/>
              </a:rPr>
              <a:t>Герена</a:t>
            </a:r>
            <a:r>
              <a:rPr lang="ru-RU" sz="1600" b="1" dirty="0">
                <a:latin typeface="Cambria" panose="02040503050406030204" pitchFamily="18" charset="0"/>
              </a:rPr>
              <a:t>, кв. 25, парка и пл. </a:t>
            </a:r>
            <a:r>
              <a:rPr lang="ru-RU" sz="1600" b="1" dirty="0" err="1">
                <a:latin typeface="Cambria" panose="02040503050406030204" pitchFamily="18" charset="0"/>
              </a:rPr>
              <a:t>Велбъжд</a:t>
            </a:r>
            <a:r>
              <a:rPr lang="ru-RU" sz="1600" b="1" dirty="0">
                <a:latin typeface="Cambria" panose="02040503050406030204" pitchFamily="18" charset="0"/>
              </a:rPr>
              <a:t>;</a:t>
            </a: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- </a:t>
            </a:r>
            <a:r>
              <a:rPr lang="ru-RU" sz="1600" b="1" dirty="0" err="1" smtClean="0">
                <a:latin typeface="Cambria" panose="02040503050406030204" pitchFamily="18" charset="0"/>
              </a:rPr>
              <a:t>Обновени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latin typeface="Cambria" panose="02040503050406030204" pitchFamily="18" charset="0"/>
              </a:rPr>
              <a:t>спортни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>
                <a:latin typeface="Cambria" panose="02040503050406030204" pitchFamily="18" charset="0"/>
              </a:rPr>
              <a:t>площадки в 4 квартала – </a:t>
            </a:r>
            <a:r>
              <a:rPr lang="ru-RU" sz="1600" b="1" dirty="0" err="1">
                <a:latin typeface="Cambria" panose="02040503050406030204" pitchFamily="18" charset="0"/>
              </a:rPr>
              <a:t>Бузлуджа</a:t>
            </a:r>
            <a:r>
              <a:rPr lang="ru-RU" sz="1600" b="1" dirty="0">
                <a:latin typeface="Cambria" panose="02040503050406030204" pitchFamily="18" charset="0"/>
              </a:rPr>
              <a:t>, </a:t>
            </a:r>
            <a:r>
              <a:rPr lang="ru-RU" sz="1600" b="1" dirty="0" err="1">
                <a:latin typeface="Cambria" panose="02040503050406030204" pitchFamily="18" charset="0"/>
              </a:rPr>
              <a:t>Герена</a:t>
            </a:r>
            <a:r>
              <a:rPr lang="ru-RU" sz="1600" b="1" dirty="0">
                <a:latin typeface="Cambria" panose="02040503050406030204" pitchFamily="18" charset="0"/>
              </a:rPr>
              <a:t>, кв. 25, кв. 63</a:t>
            </a: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- </a:t>
            </a:r>
            <a:r>
              <a:rPr lang="ru-RU" sz="1600" b="1" dirty="0" err="1" smtClean="0">
                <a:latin typeface="Cambria" panose="02040503050406030204" pitchFamily="18" charset="0"/>
              </a:rPr>
              <a:t>Изградени</a:t>
            </a:r>
            <a:r>
              <a:rPr lang="ru-RU" sz="1600" b="1" dirty="0" smtClean="0">
                <a:latin typeface="Cambria" panose="02040503050406030204" pitchFamily="18" charset="0"/>
              </a:rPr>
              <a:t> детски </a:t>
            </a:r>
            <a:r>
              <a:rPr lang="ru-RU" sz="1600" b="1" dirty="0">
                <a:latin typeface="Cambria" panose="02040503050406030204" pitchFamily="18" charset="0"/>
              </a:rPr>
              <a:t>площадки за </a:t>
            </a:r>
            <a:r>
              <a:rPr lang="ru-RU" sz="1600" b="1" dirty="0" err="1">
                <a:latin typeface="Cambria" panose="02040503050406030204" pitchFamily="18" charset="0"/>
              </a:rPr>
              <a:t>различните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възрастови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групи</a:t>
            </a:r>
            <a:r>
              <a:rPr lang="ru-RU" sz="1600" b="1" dirty="0">
                <a:latin typeface="Cambria" panose="02040503050406030204" pitchFamily="18" charset="0"/>
              </a:rPr>
              <a:t>;</a:t>
            </a: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- </a:t>
            </a:r>
            <a:r>
              <a:rPr lang="ru-RU" sz="1600" b="1" dirty="0" err="1" smtClean="0">
                <a:latin typeface="Cambria" panose="02040503050406030204" pitchFamily="18" charset="0"/>
              </a:rPr>
              <a:t>Рехабилитирани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latin typeface="Cambria" panose="02040503050406030204" pitchFamily="18" charset="0"/>
              </a:rPr>
              <a:t>улици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>
                <a:latin typeface="Cambria" panose="02040503050406030204" pitchFamily="18" charset="0"/>
              </a:rPr>
              <a:t>и </a:t>
            </a:r>
            <a:r>
              <a:rPr lang="ru-RU" sz="1600" b="1" dirty="0" err="1">
                <a:latin typeface="Cambria" panose="02040503050406030204" pitchFamily="18" charset="0"/>
              </a:rPr>
              <a:t>тротоари</a:t>
            </a:r>
            <a:r>
              <a:rPr lang="ru-RU" sz="1600" b="1" dirty="0">
                <a:latin typeface="Cambria" panose="02040503050406030204" pitchFamily="18" charset="0"/>
              </a:rPr>
              <a:t> на 9 </a:t>
            </a:r>
            <a:r>
              <a:rPr lang="ru-RU" sz="1600" b="1" dirty="0" err="1">
                <a:latin typeface="Cambria" panose="02040503050406030204" pitchFamily="18" charset="0"/>
              </a:rPr>
              <a:t>основни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улици</a:t>
            </a:r>
            <a:r>
              <a:rPr lang="ru-RU" sz="1600" b="1" dirty="0">
                <a:latin typeface="Cambria" panose="02040503050406030204" pitchFamily="18" charset="0"/>
              </a:rPr>
              <a:t> в града;</a:t>
            </a: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- </a:t>
            </a:r>
            <a:r>
              <a:rPr lang="ru-RU" sz="1600" b="1" dirty="0" err="1" smtClean="0">
                <a:latin typeface="Cambria" panose="02040503050406030204" pitchFamily="18" charset="0"/>
              </a:rPr>
              <a:t>Поставено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latin typeface="Cambria" panose="02040503050406030204" pitchFamily="18" charset="0"/>
              </a:rPr>
              <a:t>енергоспестяващо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улично</a:t>
            </a:r>
            <a:r>
              <a:rPr lang="ru-RU" sz="1600" b="1" dirty="0">
                <a:latin typeface="Cambria" panose="02040503050406030204" pitchFamily="18" charset="0"/>
              </a:rPr>
              <a:t> осветление по </a:t>
            </a:r>
            <a:r>
              <a:rPr lang="ru-RU" sz="1600" b="1" dirty="0" err="1">
                <a:latin typeface="Cambria" panose="02040503050406030204" pitchFamily="18" charset="0"/>
              </a:rPr>
              <a:t>местата</a:t>
            </a:r>
            <a:r>
              <a:rPr lang="ru-RU" sz="1600" b="1" dirty="0">
                <a:latin typeface="Cambria" panose="02040503050406030204" pitchFamily="18" charset="0"/>
              </a:rPr>
              <a:t> на интервенция;</a:t>
            </a: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- </a:t>
            </a:r>
            <a:r>
              <a:rPr lang="ru-RU" sz="1600" b="1" dirty="0" err="1" smtClean="0">
                <a:latin typeface="Cambria" panose="02040503050406030204" pitchFamily="18" charset="0"/>
              </a:rPr>
              <a:t>Изградена</a:t>
            </a:r>
            <a:r>
              <a:rPr lang="ru-RU" sz="1600" b="1" dirty="0" smtClean="0">
                <a:latin typeface="Cambria" panose="02040503050406030204" pitchFamily="18" charset="0"/>
              </a:rPr>
              <a:t> 726 </a:t>
            </a:r>
            <a:r>
              <a:rPr lang="ru-RU" sz="1600" b="1" dirty="0">
                <a:latin typeface="Cambria" panose="02040503050406030204" pitchFamily="18" charset="0"/>
              </a:rPr>
              <a:t>м </a:t>
            </a:r>
            <a:r>
              <a:rPr lang="ru-RU" sz="1600" b="1" dirty="0" err="1">
                <a:latin typeface="Cambria" panose="02040503050406030204" pitchFamily="18" charset="0"/>
              </a:rPr>
              <a:t>велоалея</a:t>
            </a:r>
            <a:r>
              <a:rPr lang="ru-RU" sz="1600" b="1" dirty="0">
                <a:latin typeface="Cambria" panose="02040503050406030204" pitchFamily="18" charset="0"/>
              </a:rPr>
              <a:t> – част </a:t>
            </a:r>
            <a:r>
              <a:rPr lang="ru-RU" sz="1600" b="1" dirty="0" err="1">
                <a:latin typeface="Cambria" panose="02040503050406030204" pitchFamily="18" charset="0"/>
              </a:rPr>
              <a:t>пътна</a:t>
            </a:r>
            <a:r>
              <a:rPr lang="ru-RU" sz="1600" b="1" dirty="0">
                <a:latin typeface="Cambria" panose="02040503050406030204" pitchFamily="18" charset="0"/>
              </a:rPr>
              <a:t>;</a:t>
            </a: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- Благоустроено  трасе </a:t>
            </a:r>
            <a:r>
              <a:rPr lang="ru-RU" sz="1600" b="1" dirty="0">
                <a:latin typeface="Cambria" panose="02040503050406030204" pitchFamily="18" charset="0"/>
              </a:rPr>
              <a:t>на </a:t>
            </a:r>
            <a:r>
              <a:rPr lang="ru-RU" sz="1600" b="1" dirty="0" err="1">
                <a:latin typeface="Cambria" panose="02040503050406030204" pitchFamily="18" charset="0"/>
              </a:rPr>
              <a:t>цялата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велоалея</a:t>
            </a:r>
            <a:r>
              <a:rPr lang="ru-RU" sz="1600" b="1" dirty="0">
                <a:latin typeface="Cambria" panose="02040503050406030204" pitchFamily="18" charset="0"/>
              </a:rPr>
              <a:t> - </a:t>
            </a:r>
            <a:r>
              <a:rPr lang="ru-RU" sz="1600" b="1" dirty="0" smtClean="0">
                <a:latin typeface="Cambria" panose="02040503050406030204" pitchFamily="18" charset="0"/>
              </a:rPr>
              <a:t>3 </a:t>
            </a:r>
            <a:r>
              <a:rPr lang="ru-RU" sz="1600" b="1" dirty="0">
                <a:latin typeface="Cambria" panose="02040503050406030204" pitchFamily="18" charset="0"/>
              </a:rPr>
              <a:t>840 метра.</a:t>
            </a:r>
          </a:p>
          <a:p>
            <a:pPr algn="just"/>
            <a:endParaRPr lang="bg-BG" sz="1600" b="1" dirty="0" smtClean="0">
              <a:latin typeface="Cambria" panose="020405030504060302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7" y="0"/>
            <a:ext cx="741362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150" y="5894387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04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631" y="4185444"/>
            <a:ext cx="2779713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9587"/>
            <a:ext cx="3011487" cy="2255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766" y="4668816"/>
            <a:ext cx="2736850" cy="205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76" y="0"/>
            <a:ext cx="741362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301" y="5894387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9587"/>
            <a:ext cx="3024336" cy="22700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303" y="1570923"/>
            <a:ext cx="243840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0135"/>
            <a:ext cx="3024336" cy="22696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554">
            <a:off x="6037500" y="3151534"/>
            <a:ext cx="2448272" cy="1833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04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251520" y="1779587"/>
            <a:ext cx="8640960" cy="4889773"/>
          </a:xfrm>
        </p:spPr>
        <p:txBody>
          <a:bodyPr>
            <a:normAutofit fontScale="25000" lnSpcReduction="20000"/>
          </a:bodyPr>
          <a:lstStyle/>
          <a:p>
            <a:pPr marL="36576" indent="0" algn="ctr">
              <a:buNone/>
            </a:pPr>
            <a:r>
              <a:rPr lang="ru-RU" sz="8000" b="1" dirty="0">
                <a:latin typeface="Cambria" panose="02040503050406030204" pitchFamily="18" charset="0"/>
              </a:rPr>
              <a:t>Проект </a:t>
            </a:r>
            <a:endParaRPr lang="ru-RU" sz="8000" b="1" dirty="0" smtClean="0">
              <a:latin typeface="Cambria" panose="02040503050406030204" pitchFamily="18" charset="0"/>
            </a:endParaRPr>
          </a:p>
          <a:p>
            <a:pPr marL="36576" indent="0" algn="ctr">
              <a:buNone/>
            </a:pPr>
            <a:r>
              <a:rPr lang="ru-RU" sz="8000" b="1" dirty="0" smtClean="0">
                <a:latin typeface="Cambria" panose="02040503050406030204" pitchFamily="18" charset="0"/>
              </a:rPr>
              <a:t>№ </a:t>
            </a:r>
            <a:r>
              <a:rPr lang="ru-RU" sz="8000" b="1" dirty="0">
                <a:latin typeface="Cambria" panose="02040503050406030204" pitchFamily="18" charset="0"/>
              </a:rPr>
              <a:t>BG161PO001/5-02/2012/012 </a:t>
            </a:r>
            <a:endParaRPr lang="ru-RU" sz="8000" b="1" dirty="0" smtClean="0">
              <a:latin typeface="Cambria" panose="02040503050406030204" pitchFamily="18" charset="0"/>
            </a:endParaRPr>
          </a:p>
          <a:p>
            <a:pPr marL="36576" indent="0" algn="ctr">
              <a:buNone/>
            </a:pPr>
            <a:r>
              <a:rPr lang="ru-RU" sz="8000" b="1" dirty="0" smtClean="0">
                <a:latin typeface="Cambria" panose="02040503050406030204" pitchFamily="18" charset="0"/>
              </a:rPr>
              <a:t>„</a:t>
            </a:r>
            <a:r>
              <a:rPr lang="ru-RU" sz="8000" b="1" dirty="0">
                <a:latin typeface="Cambria" panose="02040503050406030204" pitchFamily="18" charset="0"/>
              </a:rPr>
              <a:t>Укрепване капацитета на Община Кюстендил за следващия програмен период 2014-2020</a:t>
            </a:r>
            <a:r>
              <a:rPr lang="ru-RU" sz="8000" b="1" dirty="0" smtClean="0">
                <a:latin typeface="Cambria" panose="02040503050406030204" pitchFamily="18" charset="0"/>
              </a:rPr>
              <a:t>“, финансиран по </a:t>
            </a:r>
            <a:r>
              <a:rPr lang="ru-RU" sz="8000" b="1" dirty="0">
                <a:latin typeface="Cambria" panose="02040503050406030204" pitchFamily="18" charset="0"/>
              </a:rPr>
              <a:t>Схема </a:t>
            </a:r>
            <a:r>
              <a:rPr lang="ru-RU" sz="8000" b="1" dirty="0" smtClean="0">
                <a:latin typeface="Cambria" panose="02040503050406030204" pitchFamily="18" charset="0"/>
              </a:rPr>
              <a:t>за </a:t>
            </a:r>
            <a:r>
              <a:rPr lang="ru-RU" sz="8000" b="1" dirty="0">
                <a:latin typeface="Cambria" panose="02040503050406030204" pitchFamily="18" charset="0"/>
              </a:rPr>
              <a:t>предоставяне на безвъзмездна финансова помощ: BG161PO001/5-02/2012 "В подкрепа за следващия програмен период"</a:t>
            </a:r>
          </a:p>
          <a:p>
            <a:pPr marL="36576" indent="0" algn="just">
              <a:buNone/>
            </a:pPr>
            <a:endParaRPr lang="bg-BG" sz="2900" dirty="0" smtClean="0">
              <a:latin typeface="Cambria" panose="02040503050406030204" pitchFamily="18" charset="0"/>
            </a:endParaRPr>
          </a:p>
          <a:p>
            <a:pPr marL="36576" indent="0" algn="just">
              <a:lnSpc>
                <a:spcPct val="170000"/>
              </a:lnSpc>
              <a:buNone/>
            </a:pPr>
            <a:r>
              <a:rPr lang="ru-RU" sz="6000" b="1" i="1" dirty="0" smtClean="0">
                <a:latin typeface="Cambria" panose="02040503050406030204" pitchFamily="18" charset="0"/>
              </a:rPr>
              <a:t>Обща цел на проекта: </a:t>
            </a:r>
            <a:r>
              <a:rPr lang="ru-RU" sz="6000" b="1" dirty="0" err="1" smtClean="0">
                <a:latin typeface="Cambria" panose="02040503050406030204" pitchFamily="18" charset="0"/>
              </a:rPr>
              <a:t>Постигане</a:t>
            </a:r>
            <a:r>
              <a:rPr lang="ru-RU" sz="6000" b="1" dirty="0" smtClean="0">
                <a:latin typeface="Cambria" panose="02040503050406030204" pitchFamily="18" charset="0"/>
              </a:rPr>
              <a:t> на </a:t>
            </a:r>
            <a:r>
              <a:rPr lang="ru-RU" sz="6000" b="1" dirty="0" err="1">
                <a:latin typeface="Cambria" panose="02040503050406030204" pitchFamily="18" charset="0"/>
              </a:rPr>
              <a:t>висока</a:t>
            </a:r>
            <a:r>
              <a:rPr lang="ru-RU" sz="6000" b="1" dirty="0">
                <a:latin typeface="Cambria" panose="02040503050406030204" pitchFamily="18" charset="0"/>
              </a:rPr>
              <a:t> </a:t>
            </a:r>
            <a:r>
              <a:rPr lang="ru-RU" sz="6000" b="1" dirty="0" err="1">
                <a:latin typeface="Cambria" panose="02040503050406030204" pitchFamily="18" charset="0"/>
              </a:rPr>
              <a:t>проектна</a:t>
            </a:r>
            <a:r>
              <a:rPr lang="ru-RU" sz="6000" b="1" dirty="0">
                <a:latin typeface="Cambria" panose="02040503050406030204" pitchFamily="18" charset="0"/>
              </a:rPr>
              <a:t> </a:t>
            </a:r>
            <a:r>
              <a:rPr lang="ru-RU" sz="6000" b="1" dirty="0" err="1">
                <a:latin typeface="Cambria" panose="02040503050406030204" pitchFamily="18" charset="0"/>
              </a:rPr>
              <a:t>готовност</a:t>
            </a:r>
            <a:r>
              <a:rPr lang="ru-RU" sz="6000" b="1" dirty="0">
                <a:latin typeface="Cambria" panose="02040503050406030204" pitchFamily="18" charset="0"/>
              </a:rPr>
              <a:t> на общинска администрация Кюстендил за </a:t>
            </a:r>
            <a:r>
              <a:rPr lang="ru-RU" sz="6000" b="1" dirty="0" smtClean="0">
                <a:latin typeface="Cambria" panose="02040503050406030204" pitchFamily="18" charset="0"/>
              </a:rPr>
              <a:t>успешно </a:t>
            </a:r>
            <a:r>
              <a:rPr lang="ru-RU" sz="6000" b="1" dirty="0">
                <a:latin typeface="Cambria" panose="02040503050406030204" pitchFamily="18" charset="0"/>
              </a:rPr>
              <a:t>участие  в </a:t>
            </a:r>
            <a:r>
              <a:rPr lang="ru-RU" sz="6000" b="1" dirty="0" err="1">
                <a:latin typeface="Cambria" panose="02040503050406030204" pitchFamily="18" charset="0"/>
              </a:rPr>
              <a:t>изпълнението</a:t>
            </a:r>
            <a:r>
              <a:rPr lang="ru-RU" sz="6000" b="1" dirty="0">
                <a:latin typeface="Cambria" panose="02040503050406030204" pitchFamily="18" charset="0"/>
              </a:rPr>
              <a:t> на </a:t>
            </a:r>
            <a:r>
              <a:rPr lang="ru-RU" sz="6000" b="1" dirty="0" smtClean="0">
                <a:latin typeface="Cambria" panose="02040503050406030204" pitchFamily="18" charset="0"/>
              </a:rPr>
              <a:t>Оперативна </a:t>
            </a:r>
            <a:r>
              <a:rPr lang="ru-RU" sz="6000" b="1" dirty="0" err="1" smtClean="0">
                <a:latin typeface="Cambria" panose="02040503050406030204" pitchFamily="18" charset="0"/>
              </a:rPr>
              <a:t>програма</a:t>
            </a:r>
            <a:r>
              <a:rPr lang="ru-RU" sz="6000" b="1" dirty="0" smtClean="0">
                <a:latin typeface="Cambria" panose="02040503050406030204" pitchFamily="18" charset="0"/>
              </a:rPr>
              <a:t> «</a:t>
            </a:r>
            <a:r>
              <a:rPr lang="ru-RU" sz="6000" b="1" dirty="0" err="1" smtClean="0">
                <a:latin typeface="Cambria" panose="02040503050406030204" pitchFamily="18" charset="0"/>
              </a:rPr>
              <a:t>Региони</a:t>
            </a:r>
            <a:r>
              <a:rPr lang="ru-RU" sz="6000" b="1" dirty="0" smtClean="0">
                <a:latin typeface="Cambria" panose="02040503050406030204" pitchFamily="18" charset="0"/>
              </a:rPr>
              <a:t> в </a:t>
            </a:r>
            <a:r>
              <a:rPr lang="ru-RU" sz="6000" b="1" dirty="0" err="1" smtClean="0">
                <a:latin typeface="Cambria" panose="02040503050406030204" pitchFamily="18" charset="0"/>
              </a:rPr>
              <a:t>растеж</a:t>
            </a:r>
            <a:r>
              <a:rPr lang="ru-RU" sz="6000" b="1" dirty="0" smtClean="0">
                <a:latin typeface="Cambria" panose="02040503050406030204" pitchFamily="18" charset="0"/>
              </a:rPr>
              <a:t>»  </a:t>
            </a:r>
            <a:r>
              <a:rPr lang="ru-RU" sz="6000" b="1" dirty="0">
                <a:latin typeface="Cambria" panose="02040503050406030204" pitchFamily="18" charset="0"/>
              </a:rPr>
              <a:t>2014-2020г и </a:t>
            </a:r>
            <a:r>
              <a:rPr lang="ru-RU" sz="6000" b="1" dirty="0" err="1">
                <a:latin typeface="Cambria" panose="02040503050406030204" pitchFamily="18" charset="0"/>
              </a:rPr>
              <a:t>финансовите</a:t>
            </a:r>
            <a:r>
              <a:rPr lang="ru-RU" sz="6000" b="1" dirty="0">
                <a:latin typeface="Cambria" panose="02040503050406030204" pitchFamily="18" charset="0"/>
              </a:rPr>
              <a:t> </a:t>
            </a:r>
            <a:r>
              <a:rPr lang="ru-RU" sz="6000" b="1" dirty="0" err="1">
                <a:latin typeface="Cambria" panose="02040503050406030204" pitchFamily="18" charset="0"/>
              </a:rPr>
              <a:t>ресурси</a:t>
            </a:r>
            <a:r>
              <a:rPr lang="ru-RU" sz="6000" b="1" dirty="0">
                <a:latin typeface="Cambria" panose="02040503050406030204" pitchFamily="18" charset="0"/>
              </a:rPr>
              <a:t> по </a:t>
            </a:r>
            <a:r>
              <a:rPr lang="ru-RU" sz="6000" b="1" dirty="0" err="1">
                <a:latin typeface="Cambria" panose="02040503050406030204" pitchFamily="18" charset="0"/>
              </a:rPr>
              <a:t>Структурните</a:t>
            </a:r>
            <a:r>
              <a:rPr lang="ru-RU" sz="6000" b="1" dirty="0">
                <a:latin typeface="Cambria" panose="02040503050406030204" pitchFamily="18" charset="0"/>
              </a:rPr>
              <a:t> </a:t>
            </a:r>
            <a:r>
              <a:rPr lang="ru-RU" sz="6000" b="1" dirty="0" err="1">
                <a:latin typeface="Cambria" panose="02040503050406030204" pitchFamily="18" charset="0"/>
              </a:rPr>
              <a:t>фондове</a:t>
            </a:r>
            <a:r>
              <a:rPr lang="ru-RU" sz="6000" b="1" dirty="0">
                <a:latin typeface="Cambria" panose="02040503050406030204" pitchFamily="18" charset="0"/>
              </a:rPr>
              <a:t>. </a:t>
            </a:r>
            <a:endParaRPr lang="bg-BG" sz="6000" b="1" dirty="0" smtClean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endParaRPr lang="bg-BG" sz="60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bg-BG" sz="6000" b="1" i="1" dirty="0" smtClean="0">
                <a:latin typeface="Cambria" panose="02040503050406030204" pitchFamily="18" charset="0"/>
              </a:rPr>
              <a:t>Продължителност: </a:t>
            </a:r>
            <a:r>
              <a:rPr lang="bg-BG" sz="6000" b="1" dirty="0" smtClean="0">
                <a:latin typeface="Cambria" panose="02040503050406030204" pitchFamily="18" charset="0"/>
              </a:rPr>
              <a:t>03.09.2013г. - 03.08.2015г.</a:t>
            </a:r>
          </a:p>
          <a:p>
            <a:pPr marL="36576" indent="0" algn="just">
              <a:buNone/>
            </a:pPr>
            <a:endParaRPr lang="bg-BG" sz="60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bg-BG" sz="6000" b="1" i="1" dirty="0" smtClean="0">
                <a:latin typeface="Cambria" panose="02040503050406030204" pitchFamily="18" charset="0"/>
              </a:rPr>
              <a:t>Обща стойност на проекта:  </a:t>
            </a:r>
            <a:r>
              <a:rPr lang="bg-BG" sz="6000" b="1" dirty="0" smtClean="0">
                <a:latin typeface="Cambria" panose="02040503050406030204" pitchFamily="18" charset="0"/>
              </a:rPr>
              <a:t>395 394,00 лв.</a:t>
            </a:r>
          </a:p>
          <a:p>
            <a:pPr marL="36576" indent="0" algn="just">
              <a:buNone/>
            </a:pPr>
            <a:endParaRPr lang="bg-BG" sz="6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7" y="0"/>
            <a:ext cx="741362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2" y="5868424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20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25963"/>
          </a:xfrm>
        </p:spPr>
        <p:txBody>
          <a:bodyPr>
            <a:noAutofit/>
          </a:bodyPr>
          <a:lstStyle/>
          <a:p>
            <a:pPr marL="36576" indent="0" algn="just">
              <a:buNone/>
            </a:pPr>
            <a:endParaRPr lang="bg-BG" sz="1600" b="1" dirty="0" smtClean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bg-BG" sz="1600" b="1" dirty="0" smtClean="0">
                <a:latin typeface="Cambria" panose="02040503050406030204" pitchFamily="18" charset="0"/>
              </a:rPr>
              <a:t>Постигнати резултати: </a:t>
            </a: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- Изготвени </a:t>
            </a:r>
            <a:r>
              <a:rPr lang="ru-RU" sz="1600" b="1" dirty="0">
                <a:latin typeface="Cambria" panose="02040503050406030204" pitchFamily="18" charset="0"/>
              </a:rPr>
              <a:t>технически </a:t>
            </a:r>
            <a:r>
              <a:rPr lang="ru-RU" sz="1600" b="1" dirty="0" err="1">
                <a:latin typeface="Cambria" panose="02040503050406030204" pitchFamily="18" charset="0"/>
              </a:rPr>
              <a:t>паспорти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строежите</a:t>
            </a:r>
            <a:r>
              <a:rPr lang="ru-RU" sz="1600" b="1" dirty="0">
                <a:latin typeface="Cambria" panose="02040503050406030204" pitchFamily="18" charset="0"/>
              </a:rPr>
              <a:t> по </a:t>
            </a:r>
            <a:r>
              <a:rPr lang="ru-RU" sz="1600" b="1" dirty="0" err="1">
                <a:latin typeface="Cambria" panose="02040503050406030204" pitchFamily="18" charset="0"/>
              </a:rPr>
              <a:t>реда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Наредба</a:t>
            </a:r>
            <a:r>
              <a:rPr lang="ru-RU" sz="1600" b="1" dirty="0">
                <a:latin typeface="Cambria" panose="02040503050406030204" pitchFamily="18" charset="0"/>
              </a:rPr>
              <a:t> № 5/2006 г., на  5 </a:t>
            </a:r>
            <a:r>
              <a:rPr lang="ru-RU" sz="1600" b="1" dirty="0" err="1">
                <a:latin typeface="Cambria" panose="02040503050406030204" pitchFamily="18" charset="0"/>
              </a:rPr>
              <a:t>общински</a:t>
            </a:r>
            <a:r>
              <a:rPr lang="ru-RU" sz="1600" b="1" dirty="0">
                <a:latin typeface="Cambria" panose="02040503050406030204" pitchFamily="18" charset="0"/>
              </a:rPr>
              <a:t> обекта от </a:t>
            </a:r>
            <a:r>
              <a:rPr lang="ru-RU" sz="1600" b="1" dirty="0" err="1">
                <a:latin typeface="Cambria" panose="02040503050406030204" pitchFamily="18" charset="0"/>
              </a:rPr>
              <a:t>образователни</a:t>
            </a:r>
            <a:r>
              <a:rPr lang="ru-RU" sz="1600" b="1" dirty="0"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latin typeface="Cambria" panose="02040503050406030204" pitchFamily="18" charset="0"/>
              </a:rPr>
              <a:t>културни</a:t>
            </a:r>
            <a:r>
              <a:rPr lang="ru-RU" sz="1600" b="1" dirty="0">
                <a:latin typeface="Cambria" panose="02040503050406030204" pitchFamily="18" charset="0"/>
              </a:rPr>
              <a:t>  институции</a:t>
            </a:r>
            <a:r>
              <a:rPr lang="ru-RU" sz="1600" b="1" dirty="0" smtClean="0">
                <a:latin typeface="Cambria" panose="02040503050406030204" pitchFamily="18" charset="0"/>
              </a:rPr>
              <a:t>; </a:t>
            </a:r>
            <a:r>
              <a:rPr lang="bg-BG" sz="1600" b="1" dirty="0" smtClean="0">
                <a:latin typeface="Cambria" panose="02040503050406030204" pitchFamily="18" charset="0"/>
              </a:rPr>
              <a:t>И</a:t>
            </a:r>
            <a:r>
              <a:rPr lang="ru-RU" sz="1600" b="1" dirty="0" err="1" smtClean="0">
                <a:latin typeface="Cambria" panose="02040503050406030204" pitchFamily="18" charset="0"/>
              </a:rPr>
              <a:t>зготвени</a:t>
            </a:r>
            <a:r>
              <a:rPr lang="ru-RU" sz="1600" b="1" dirty="0" smtClean="0">
                <a:latin typeface="Cambria" panose="02040503050406030204" pitchFamily="18" charset="0"/>
              </a:rPr>
              <a:t> 5 </a:t>
            </a:r>
            <a:r>
              <a:rPr lang="ru-RU" sz="1600" b="1" dirty="0" err="1">
                <a:latin typeface="Cambria" panose="02040503050406030204" pitchFamily="18" charset="0"/>
              </a:rPr>
              <a:t>бр</a:t>
            </a:r>
            <a:r>
              <a:rPr lang="ru-RU" sz="1600" b="1" dirty="0">
                <a:latin typeface="Cambria" panose="02040503050406030204" pitchFamily="18" charset="0"/>
              </a:rPr>
              <a:t>. </a:t>
            </a:r>
            <a:r>
              <a:rPr lang="ru-RU" sz="1600" b="1" dirty="0" err="1">
                <a:latin typeface="Cambria" panose="02040503050406030204" pitchFamily="18" charset="0"/>
              </a:rPr>
              <a:t>обследвания</a:t>
            </a:r>
            <a:r>
              <a:rPr lang="ru-RU" sz="1600" b="1" dirty="0">
                <a:latin typeface="Cambria" panose="02040503050406030204" pitchFamily="18" charset="0"/>
              </a:rPr>
              <a:t> за </a:t>
            </a:r>
            <a:r>
              <a:rPr lang="ru-RU" sz="1600" b="1" dirty="0" err="1">
                <a:latin typeface="Cambria" panose="02040503050406030204" pitchFamily="18" charset="0"/>
              </a:rPr>
              <a:t>енергийна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ефективност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общинските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latin typeface="Cambria" panose="02040503050406030204" pitchFamily="18" charset="0"/>
              </a:rPr>
              <a:t>сгради</a:t>
            </a:r>
            <a:r>
              <a:rPr lang="ru-RU" sz="1600" b="1" dirty="0" smtClean="0">
                <a:latin typeface="Cambria" panose="02040503050406030204" pitchFamily="18" charset="0"/>
              </a:rPr>
              <a:t>.</a:t>
            </a:r>
          </a:p>
          <a:p>
            <a:pPr marL="36576" indent="0" algn="just">
              <a:buNone/>
            </a:pPr>
            <a:r>
              <a:rPr lang="ru-RU" sz="1600" b="1" dirty="0">
                <a:latin typeface="Cambria" panose="02040503050406030204" pitchFamily="18" charset="0"/>
              </a:rPr>
              <a:t>- </a:t>
            </a:r>
            <a:r>
              <a:rPr lang="ru-RU" sz="1600" b="1" dirty="0" err="1" smtClean="0">
                <a:latin typeface="Cambria" panose="02040503050406030204" pitchFamily="18" charset="0"/>
              </a:rPr>
              <a:t>Изготвени</a:t>
            </a:r>
            <a:r>
              <a:rPr lang="ru-RU" sz="1600" b="1" dirty="0" smtClean="0">
                <a:latin typeface="Cambria" panose="02040503050406030204" pitchFamily="18" charset="0"/>
              </a:rPr>
              <a:t> работни </a:t>
            </a:r>
            <a:r>
              <a:rPr lang="ru-RU" sz="1600" b="1" dirty="0" err="1">
                <a:latin typeface="Cambria" panose="02040503050406030204" pitchFamily="18" charset="0"/>
              </a:rPr>
              <a:t>инвестиционни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проекти</a:t>
            </a:r>
            <a:r>
              <a:rPr lang="ru-RU" sz="1600" b="1" dirty="0">
                <a:latin typeface="Cambria" panose="02040503050406030204" pitchFamily="18" charset="0"/>
              </a:rPr>
              <a:t> за </a:t>
            </a:r>
            <a:r>
              <a:rPr lang="ru-RU" sz="1600" b="1" dirty="0" err="1">
                <a:latin typeface="Cambria" panose="02040503050406030204" pitchFamily="18" charset="0"/>
              </a:rPr>
              <a:t>следните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обекти</a:t>
            </a:r>
            <a:r>
              <a:rPr lang="ru-RU" sz="1600" b="1" dirty="0">
                <a:latin typeface="Cambria" panose="0204050305040603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latin typeface="Cambria" panose="02040503050406030204" pitchFamily="18" charset="0"/>
              </a:rPr>
              <a:t>Изграждане </a:t>
            </a:r>
            <a:r>
              <a:rPr lang="ru-RU" sz="1600" b="1" dirty="0">
                <a:latin typeface="Cambria" panose="02040503050406030204" pitchFamily="18" charset="0"/>
              </a:rPr>
              <a:t>и </a:t>
            </a:r>
            <a:r>
              <a:rPr lang="ru-RU" sz="1600" b="1" dirty="0" err="1">
                <a:latin typeface="Cambria" panose="02040503050406030204" pitchFamily="18" charset="0"/>
              </a:rPr>
              <a:t>възстановяване</a:t>
            </a:r>
            <a:r>
              <a:rPr lang="ru-RU" sz="1600" b="1" dirty="0">
                <a:latin typeface="Cambria" panose="02040503050406030204" pitchFamily="18" charset="0"/>
              </a:rPr>
              <a:t> на зона за </a:t>
            </a:r>
            <a:r>
              <a:rPr lang="ru-RU" sz="1600" b="1" dirty="0" err="1">
                <a:latin typeface="Cambria" panose="02040503050406030204" pitchFamily="18" charset="0"/>
              </a:rPr>
              <a:t>отдих</a:t>
            </a:r>
            <a:r>
              <a:rPr lang="ru-RU" sz="1600" b="1" dirty="0">
                <a:latin typeface="Cambria" panose="02040503050406030204" pitchFamily="18" charset="0"/>
              </a:rPr>
              <a:t> – парк „</a:t>
            </a:r>
            <a:r>
              <a:rPr lang="ru-RU" sz="1600" b="1" dirty="0" err="1">
                <a:latin typeface="Cambria" panose="02040503050406030204" pitchFamily="18" charset="0"/>
              </a:rPr>
              <a:t>Галерията</a:t>
            </a:r>
            <a:r>
              <a:rPr lang="ru-RU" sz="1600" b="1" dirty="0" smtClean="0">
                <a:latin typeface="Cambria" panose="02040503050406030204" pitchFamily="18" charset="0"/>
              </a:rPr>
              <a:t>“;</a:t>
            </a:r>
            <a:endParaRPr lang="ru-RU" sz="1600" b="1" dirty="0">
              <a:latin typeface="Cambria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latin typeface="Cambria" panose="02040503050406030204" pitchFamily="18" charset="0"/>
              </a:rPr>
              <a:t>Изграждане </a:t>
            </a:r>
            <a:r>
              <a:rPr lang="ru-RU" sz="1600" b="1" dirty="0">
                <a:latin typeface="Cambria" panose="02040503050406030204" pitchFamily="18" charset="0"/>
              </a:rPr>
              <a:t>и </a:t>
            </a:r>
            <a:r>
              <a:rPr lang="ru-RU" sz="1600" b="1" dirty="0" err="1">
                <a:latin typeface="Cambria" panose="02040503050406030204" pitchFamily="18" charset="0"/>
              </a:rPr>
              <a:t>възстановяване</a:t>
            </a:r>
            <a:r>
              <a:rPr lang="ru-RU" sz="1600" b="1" dirty="0">
                <a:latin typeface="Cambria" panose="02040503050406030204" pitchFamily="18" charset="0"/>
              </a:rPr>
              <a:t> на зона за </a:t>
            </a:r>
            <a:r>
              <a:rPr lang="ru-RU" sz="1600" b="1" dirty="0" err="1">
                <a:latin typeface="Cambria" panose="02040503050406030204" pitchFamily="18" charset="0"/>
              </a:rPr>
              <a:t>отдих</a:t>
            </a:r>
            <a:r>
              <a:rPr lang="ru-RU" sz="1600" b="1" dirty="0">
                <a:latin typeface="Cambria" panose="02040503050406030204" pitchFamily="18" charset="0"/>
              </a:rPr>
              <a:t> – парк „</a:t>
            </a:r>
            <a:r>
              <a:rPr lang="ru-RU" sz="1600" b="1" dirty="0" err="1">
                <a:latin typeface="Cambria" panose="02040503050406030204" pitchFamily="18" charset="0"/>
              </a:rPr>
              <a:t>Театъра</a:t>
            </a:r>
            <a:r>
              <a:rPr lang="ru-RU" sz="1600" b="1" dirty="0" smtClean="0">
                <a:latin typeface="Cambria" panose="02040503050406030204" pitchFamily="18" charset="0"/>
              </a:rPr>
              <a:t>“;</a:t>
            </a:r>
            <a:endParaRPr lang="ru-RU" sz="1600" b="1" dirty="0">
              <a:latin typeface="Cambria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600" b="1" dirty="0" err="1" smtClean="0">
                <a:latin typeface="Cambria" panose="02040503050406030204" pitchFamily="18" charset="0"/>
              </a:rPr>
              <a:t>Проектиране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>
                <a:latin typeface="Cambria" panose="02040503050406030204" pitchFamily="18" charset="0"/>
              </a:rPr>
              <a:t>за изграждане на улица благоустрояване на УПИ XVIII - за озеленяване, в квартал 270, по плана на град Кюстендил</a:t>
            </a:r>
            <a:r>
              <a:rPr lang="ru-RU" sz="1600" b="1" dirty="0" smtClean="0">
                <a:latin typeface="Cambria" panose="02040503050406030204" pitchFamily="18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600" b="1" dirty="0">
                <a:latin typeface="Cambria" panose="02040503050406030204" pitchFamily="18" charset="0"/>
              </a:rPr>
              <a:t>"</a:t>
            </a:r>
            <a:r>
              <a:rPr lang="ru-RU" sz="1600" b="1" dirty="0" err="1">
                <a:latin typeface="Cambria" panose="02040503050406030204" pitchFamily="18" charset="0"/>
              </a:rPr>
              <a:t>Второ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основно</a:t>
            </a:r>
            <a:r>
              <a:rPr lang="ru-RU" sz="1600" b="1" dirty="0">
                <a:latin typeface="Cambria" panose="02040503050406030204" pitchFamily="18" charset="0"/>
              </a:rPr>
              <a:t> училище „</a:t>
            </a:r>
            <a:r>
              <a:rPr lang="ru-RU" sz="1600" b="1" dirty="0" err="1">
                <a:latin typeface="Cambria" panose="02040503050406030204" pitchFamily="18" charset="0"/>
              </a:rPr>
              <a:t>Даскал</a:t>
            </a:r>
            <a:r>
              <a:rPr lang="ru-RU" sz="1600" b="1" dirty="0">
                <a:latin typeface="Cambria" panose="02040503050406030204" pitchFamily="18" charset="0"/>
              </a:rPr>
              <a:t> Димитрий“;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latin typeface="Cambria" panose="02040503050406030204" pitchFamily="18" charset="0"/>
              </a:rPr>
              <a:t>"</a:t>
            </a:r>
            <a:r>
              <a:rPr lang="ru-RU" sz="1600" b="1" dirty="0" err="1">
                <a:latin typeface="Cambria" panose="02040503050406030204" pitchFamily="18" charset="0"/>
              </a:rPr>
              <a:t>Природо</a:t>
            </a:r>
            <a:r>
              <a:rPr lang="ru-RU" sz="1600" b="1" dirty="0">
                <a:latin typeface="Cambria" panose="02040503050406030204" pitchFamily="18" charset="0"/>
              </a:rPr>
              <a:t> – </a:t>
            </a:r>
            <a:r>
              <a:rPr lang="ru-RU" sz="1600" b="1" dirty="0" err="1">
                <a:latin typeface="Cambria" panose="02040503050406030204" pitchFamily="18" charset="0"/>
              </a:rPr>
              <a:t>математическа</a:t>
            </a:r>
            <a:r>
              <a:rPr lang="ru-RU" sz="1600" b="1" dirty="0">
                <a:latin typeface="Cambria" panose="02040503050406030204" pitchFamily="18" charset="0"/>
              </a:rPr>
              <a:t> гимназия „Проф. Емануил Иванов“;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latin typeface="Cambria" panose="02040503050406030204" pitchFamily="18" charset="0"/>
              </a:rPr>
              <a:t>ДГ </a:t>
            </a:r>
            <a:r>
              <a:rPr lang="ru-RU" sz="1600" b="1" dirty="0">
                <a:latin typeface="Cambria" panose="02040503050406030204" pitchFamily="18" charset="0"/>
              </a:rPr>
              <a:t>„</a:t>
            </a:r>
            <a:r>
              <a:rPr lang="ru-RU" sz="1600" b="1" dirty="0" err="1">
                <a:latin typeface="Cambria" panose="02040503050406030204" pitchFamily="18" charset="0"/>
              </a:rPr>
              <a:t>Зорница</a:t>
            </a:r>
            <a:r>
              <a:rPr lang="ru-RU" sz="1600" b="1" dirty="0" smtClean="0">
                <a:latin typeface="Cambria" panose="02040503050406030204" pitchFamily="18" charset="0"/>
              </a:rPr>
              <a:t>“;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600" b="1" dirty="0" err="1" smtClean="0">
                <a:latin typeface="Cambria" panose="02040503050406030204" pitchFamily="18" charset="0"/>
              </a:rPr>
              <a:t>Художествена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галерия</a:t>
            </a:r>
            <a:r>
              <a:rPr lang="ru-RU" sz="1600" b="1" dirty="0">
                <a:latin typeface="Cambria" panose="02040503050406030204" pitchFamily="18" charset="0"/>
              </a:rPr>
              <a:t> „Владимир Димитров – </a:t>
            </a:r>
            <a:r>
              <a:rPr lang="ru-RU" sz="1600" b="1" dirty="0" err="1">
                <a:latin typeface="Cambria" panose="02040503050406030204" pitchFamily="18" charset="0"/>
              </a:rPr>
              <a:t>Майстора</a:t>
            </a:r>
            <a:r>
              <a:rPr lang="ru-RU" sz="1600" b="1" dirty="0">
                <a:latin typeface="Cambria" panose="02040503050406030204" pitchFamily="18" charset="0"/>
              </a:rPr>
              <a:t>“;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600" b="1" dirty="0" err="1" smtClean="0">
                <a:latin typeface="Cambria" panose="02040503050406030204" pitchFamily="18" charset="0"/>
              </a:rPr>
              <a:t>Общински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театър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smtClean="0">
                <a:latin typeface="Cambria" panose="02040503050406030204" pitchFamily="18" charset="0"/>
              </a:rPr>
              <a:t>Кюстендил</a:t>
            </a:r>
            <a:r>
              <a:rPr lang="ru-RU" sz="1600" b="1" dirty="0">
                <a:latin typeface="Cambria" panose="02040503050406030204" pitchFamily="18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ru-RU" sz="1600" b="1" dirty="0">
              <a:latin typeface="Cambria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endParaRPr lang="ru-RU" sz="1600" b="1" dirty="0">
              <a:latin typeface="Cambria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endParaRPr lang="ru-RU" sz="1600" b="1" dirty="0" smtClean="0">
              <a:latin typeface="Cambria" panose="02040503050406030204" pitchFamily="18" charset="0"/>
            </a:endParaRPr>
          </a:p>
          <a:p>
            <a:pPr algn="just">
              <a:buFontTx/>
              <a:buChar char="-"/>
            </a:pP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endParaRPr lang="ru-RU" sz="1600" b="1" dirty="0" smtClean="0">
              <a:latin typeface="Cambria" panose="02040503050406030204" pitchFamily="18" charset="0"/>
            </a:endParaRPr>
          </a:p>
          <a:p>
            <a:pPr algn="just">
              <a:buFontTx/>
              <a:buChar char="-"/>
            </a:pP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endParaRPr lang="bg-BG" sz="1600" b="1" dirty="0"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74" y="0"/>
            <a:ext cx="741362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223" y="5892697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27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81362"/>
            <a:ext cx="3773487" cy="2663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C:\Users\detelina\Desktop\За ЕВРООТДЕЛ\low_rez\TA_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8645">
            <a:off x="187362" y="4309016"/>
            <a:ext cx="3530180" cy="22085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etelina\Desktop\За ЕВРООТДЕЛ\low_rez\TA_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64262"/>
            <a:ext cx="3861867" cy="242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endParaRPr lang="ru-RU" sz="1600" b="1" dirty="0">
              <a:latin typeface="Cambria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endParaRPr lang="ru-RU" sz="1600" b="1" dirty="0" smtClean="0">
              <a:latin typeface="Cambria" panose="02040503050406030204" pitchFamily="18" charset="0"/>
            </a:endParaRPr>
          </a:p>
          <a:p>
            <a:pPr algn="just">
              <a:buFontTx/>
              <a:buChar char="-"/>
            </a:pP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endParaRPr lang="ru-RU" sz="1600" b="1" dirty="0" smtClean="0">
              <a:latin typeface="Cambria" panose="02040503050406030204" pitchFamily="18" charset="0"/>
            </a:endParaRPr>
          </a:p>
          <a:p>
            <a:pPr algn="just">
              <a:buFontTx/>
              <a:buChar char="-"/>
            </a:pP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endParaRPr lang="bg-BG" sz="1600" b="1" dirty="0">
              <a:latin typeface="Cambria" panose="0204050305040603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4667">
            <a:off x="179512" y="1736581"/>
            <a:ext cx="2592288" cy="1861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27" y="0"/>
            <a:ext cx="741362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detelina\Desktop\За ЕВРООТДЕЛ\low_rez\TA_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9587"/>
            <a:ext cx="3624981" cy="26090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5894387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783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23528" y="1772816"/>
            <a:ext cx="8503920" cy="4680520"/>
          </a:xfrm>
        </p:spPr>
        <p:txBody>
          <a:bodyPr>
            <a:noAutofit/>
          </a:bodyPr>
          <a:lstStyle/>
          <a:p>
            <a:pPr marL="36576" indent="0" algn="ctr">
              <a:buNone/>
            </a:pPr>
            <a:r>
              <a:rPr lang="bg-BG" sz="2500" b="1" dirty="0">
                <a:latin typeface="Cambria" panose="02040503050406030204" pitchFamily="18" charset="0"/>
              </a:rPr>
              <a:t>Проект № В</a:t>
            </a:r>
            <a:r>
              <a:rPr lang="en-GB" sz="2500" b="1" dirty="0">
                <a:latin typeface="Cambria" panose="02040503050406030204" pitchFamily="18" charset="0"/>
              </a:rPr>
              <a:t>G161PO001/1.4-07/2010/014 </a:t>
            </a:r>
            <a:r>
              <a:rPr lang="bg-BG" sz="2500" b="1" dirty="0" smtClean="0">
                <a:latin typeface="Cambria" panose="02040503050406030204" pitchFamily="18" charset="0"/>
              </a:rPr>
              <a:t>„Интегриран план за градско възстановяване и развитие на град Кюстендил“, </a:t>
            </a:r>
          </a:p>
          <a:p>
            <a:pPr marL="36576" indent="0" algn="ctr">
              <a:buNone/>
            </a:pPr>
            <a:r>
              <a:rPr lang="bg-BG" sz="1800" b="1" dirty="0" smtClean="0">
                <a:latin typeface="Cambria" panose="02040503050406030204" pitchFamily="18" charset="0"/>
              </a:rPr>
              <a:t>финансиран по С</a:t>
            </a:r>
            <a:r>
              <a:rPr lang="ru-RU" sz="1800" b="1" dirty="0" smtClean="0">
                <a:latin typeface="Cambria" panose="02040503050406030204" pitchFamily="18" charset="0"/>
              </a:rPr>
              <a:t>хема </a:t>
            </a:r>
            <a:r>
              <a:rPr lang="ru-RU" sz="1800" b="1" dirty="0">
                <a:latin typeface="Cambria" panose="02040503050406030204" pitchFamily="18" charset="0"/>
              </a:rPr>
              <a:t>за безвъзмездна финансова помощ по ОПРР BG161PO001/1.4-07/2010: „Подкрепа за интегрирани планове за градско възстановяване и развитие</a:t>
            </a:r>
            <a:r>
              <a:rPr lang="ru-RU" sz="1800" b="1" dirty="0" smtClean="0">
                <a:latin typeface="Cambria" panose="02040503050406030204" pitchFamily="18" charset="0"/>
              </a:rPr>
              <a:t>”</a:t>
            </a:r>
            <a:endParaRPr lang="bg-BG" sz="1800" b="1" dirty="0" smtClean="0">
              <a:latin typeface="Cambria" panose="02040503050406030204" pitchFamily="18" charset="0"/>
            </a:endParaRPr>
          </a:p>
          <a:p>
            <a:pPr marL="36576" indent="0" algn="just">
              <a:lnSpc>
                <a:spcPct val="150000"/>
              </a:lnSpc>
              <a:buNone/>
            </a:pPr>
            <a:endParaRPr lang="ru-RU" sz="1600" b="1" i="1" dirty="0" smtClean="0">
              <a:latin typeface="Cambria" panose="02040503050406030204" pitchFamily="18" charset="0"/>
            </a:endParaRPr>
          </a:p>
          <a:p>
            <a:pPr marL="36576" indent="0" algn="just">
              <a:lnSpc>
                <a:spcPct val="150000"/>
              </a:lnSpc>
              <a:buNone/>
            </a:pPr>
            <a:r>
              <a:rPr lang="ru-RU" sz="1600" b="1" i="1" dirty="0" smtClean="0">
                <a:latin typeface="Cambria" panose="02040503050406030204" pitchFamily="18" charset="0"/>
              </a:rPr>
              <a:t>Обща </a:t>
            </a:r>
            <a:r>
              <a:rPr lang="ru-RU" sz="1600" b="1" i="1" dirty="0">
                <a:latin typeface="Cambria" panose="02040503050406030204" pitchFamily="18" charset="0"/>
              </a:rPr>
              <a:t>цел на </a:t>
            </a:r>
            <a:r>
              <a:rPr lang="ru-RU" sz="1600" b="1" i="1" dirty="0" smtClean="0">
                <a:latin typeface="Cambria" panose="02040503050406030204" pitchFamily="18" charset="0"/>
              </a:rPr>
              <a:t>проекта: </a:t>
            </a:r>
            <a:r>
              <a:rPr lang="ru-RU" sz="1600" b="1" dirty="0" smtClean="0">
                <a:latin typeface="Cambria" panose="02040503050406030204" pitchFamily="18" charset="0"/>
              </a:rPr>
              <a:t>Създаване на </a:t>
            </a:r>
            <a:r>
              <a:rPr lang="ru-RU" sz="1600" b="1" dirty="0" err="1">
                <a:latin typeface="Cambria" panose="02040503050406030204" pitchFamily="18" charset="0"/>
              </a:rPr>
              <a:t>интегрирана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планова</a:t>
            </a:r>
            <a:r>
              <a:rPr lang="ru-RU" sz="1600" b="1" dirty="0">
                <a:latin typeface="Cambria" panose="02040503050406030204" pitchFamily="18" charset="0"/>
              </a:rPr>
              <a:t> основа, </a:t>
            </a:r>
            <a:r>
              <a:rPr lang="ru-RU" sz="1600" b="1" dirty="0" err="1" smtClean="0">
                <a:latin typeface="Cambria" panose="02040503050406030204" pitchFamily="18" charset="0"/>
              </a:rPr>
              <a:t>допринасяща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>
                <a:latin typeface="Cambria" panose="02040503050406030204" pitchFamily="18" charset="0"/>
              </a:rPr>
              <a:t>за </a:t>
            </a:r>
            <a:r>
              <a:rPr lang="ru-RU" sz="1600" b="1" dirty="0" err="1">
                <a:latin typeface="Cambria" panose="02040503050406030204" pitchFamily="18" charset="0"/>
              </a:rPr>
              <a:t>трайно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подобряване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социалните</a:t>
            </a:r>
            <a:r>
              <a:rPr lang="ru-RU" sz="1600" b="1" dirty="0">
                <a:latin typeface="Cambria" panose="02040503050406030204" pitchFamily="18" charset="0"/>
              </a:rPr>
              <a:t>, </a:t>
            </a:r>
            <a:r>
              <a:rPr lang="ru-RU" sz="1600" b="1" dirty="0" err="1">
                <a:latin typeface="Cambria" panose="02040503050406030204" pitchFamily="18" charset="0"/>
              </a:rPr>
              <a:t>икономическите</a:t>
            </a:r>
            <a:r>
              <a:rPr lang="ru-RU" sz="1600" b="1" dirty="0">
                <a:latin typeface="Cambria" panose="02040503050406030204" pitchFamily="18" charset="0"/>
              </a:rPr>
              <a:t>, </a:t>
            </a:r>
            <a:r>
              <a:rPr lang="ru-RU" sz="1600" b="1" dirty="0" err="1">
                <a:latin typeface="Cambria" panose="02040503050406030204" pitchFamily="18" charset="0"/>
              </a:rPr>
              <a:t>физическите</a:t>
            </a:r>
            <a:r>
              <a:rPr lang="ru-RU" sz="1600" b="1" dirty="0"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latin typeface="Cambria" panose="02040503050406030204" pitchFamily="18" charset="0"/>
              </a:rPr>
              <a:t>екологичните</a:t>
            </a:r>
            <a:r>
              <a:rPr lang="ru-RU" sz="1600" b="1" dirty="0">
                <a:latin typeface="Cambria" panose="02040503050406030204" pitchFamily="18" charset="0"/>
              </a:rPr>
              <a:t> характеристики на град Кюстендил с </a:t>
            </a:r>
            <a:r>
              <a:rPr lang="ru-RU" sz="1600" b="1" dirty="0" err="1">
                <a:latin typeface="Cambria" panose="02040503050406030204" pitchFamily="18" charset="0"/>
              </a:rPr>
              <a:t>дългосрочно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положително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въздействие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върху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качеството</a:t>
            </a:r>
            <a:r>
              <a:rPr lang="ru-RU" sz="1600" b="1" dirty="0">
                <a:latin typeface="Cambria" panose="02040503050406030204" pitchFamily="18" charset="0"/>
              </a:rPr>
              <a:t> на живот на </a:t>
            </a:r>
            <a:r>
              <a:rPr lang="ru-RU" sz="1600" b="1" dirty="0" err="1">
                <a:latin typeface="Cambria" panose="02040503050406030204" pitchFamily="18" charset="0"/>
              </a:rPr>
              <a:t>жителите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latin typeface="Cambria" panose="02040503050406030204" pitchFamily="18" charset="0"/>
              </a:rPr>
              <a:t>му</a:t>
            </a:r>
            <a:r>
              <a:rPr lang="ru-RU" sz="1600" b="1" dirty="0" smtClean="0">
                <a:latin typeface="Cambria" panose="02040503050406030204" pitchFamily="18" charset="0"/>
              </a:rPr>
              <a:t>.</a:t>
            </a: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ctr">
              <a:buNone/>
            </a:pP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ctr">
              <a:buNone/>
            </a:pPr>
            <a:endParaRPr lang="bg-BG" sz="1600" b="1" dirty="0" smtClean="0">
              <a:latin typeface="Cambria" panose="02040503050406030204" pitchFamily="18" charset="0"/>
            </a:endParaRPr>
          </a:p>
          <a:p>
            <a:pPr marL="36576" indent="0" algn="ctr">
              <a:buNone/>
            </a:pPr>
            <a:endParaRPr lang="bg-BG" sz="2500" b="1" dirty="0" smtClean="0">
              <a:latin typeface="Cambria" panose="020405030504060302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5881000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22785"/>
            <a:ext cx="740727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93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19877" y="1484784"/>
            <a:ext cx="8352928" cy="4958011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bg-BG" sz="1700" dirty="0" smtClean="0">
                <a:latin typeface="Cambria" panose="02040503050406030204" pitchFamily="18" charset="0"/>
              </a:rPr>
              <a:t>            </a:t>
            </a:r>
            <a:r>
              <a:rPr lang="ru-RU" sz="1600" b="1" dirty="0" smtClean="0">
                <a:latin typeface="Cambria" panose="02040503050406030204" pitchFamily="18" charset="0"/>
              </a:rPr>
              <a:t>На </a:t>
            </a:r>
            <a:r>
              <a:rPr lang="ru-RU" sz="1600" b="1" dirty="0">
                <a:latin typeface="Cambria" panose="02040503050406030204" pitchFamily="18" charset="0"/>
              </a:rPr>
              <a:t>22.06.2016 г., Община Кюстендил </a:t>
            </a:r>
            <a:r>
              <a:rPr lang="ru-RU" sz="1600" b="1" dirty="0" err="1">
                <a:latin typeface="Cambria" panose="02040503050406030204" pitchFamily="18" charset="0"/>
              </a:rPr>
              <a:t>сключи</a:t>
            </a:r>
            <a:r>
              <a:rPr lang="ru-RU" sz="1600" b="1" dirty="0">
                <a:latin typeface="Cambria" panose="02040503050406030204" pitchFamily="18" charset="0"/>
              </a:rPr>
              <a:t> СПОРАЗУМЕНИЕ ЗА РЕАЛИЗАЦИЯ НА ИНВЕСТИЦИОННА ПРОГРАМА по процедура за </a:t>
            </a:r>
            <a:r>
              <a:rPr lang="ru-RU" sz="1600" b="1" dirty="0" err="1">
                <a:latin typeface="Cambria" panose="02040503050406030204" pitchFamily="18" charset="0"/>
              </a:rPr>
              <a:t>предоставяне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безвъзмездна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финансова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помощ</a:t>
            </a:r>
            <a:r>
              <a:rPr lang="ru-RU" sz="1600" b="1" dirty="0">
                <a:latin typeface="Cambria" panose="02040503050406030204" pitchFamily="18" charset="0"/>
              </a:rPr>
              <a:t> BG16RFOP001-1.040 „</a:t>
            </a:r>
            <a:r>
              <a:rPr lang="ru-RU" sz="1600" b="1" dirty="0" err="1">
                <a:latin typeface="Cambria" panose="02040503050406030204" pitchFamily="18" charset="0"/>
              </a:rPr>
              <a:t>Изпълнение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интегрирани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планове</a:t>
            </a:r>
            <a:r>
              <a:rPr lang="ru-RU" sz="1600" b="1" dirty="0">
                <a:latin typeface="Cambria" panose="02040503050406030204" pitchFamily="18" charset="0"/>
              </a:rPr>
              <a:t> за </a:t>
            </a:r>
            <a:r>
              <a:rPr lang="ru-RU" sz="1600" b="1" dirty="0" err="1">
                <a:latin typeface="Cambria" panose="02040503050406030204" pitchFamily="18" charset="0"/>
              </a:rPr>
              <a:t>градско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възстановяване</a:t>
            </a:r>
            <a:r>
              <a:rPr lang="ru-RU" sz="1600" b="1" dirty="0">
                <a:latin typeface="Cambria" panose="02040503050406030204" pitchFamily="18" charset="0"/>
              </a:rPr>
              <a:t> и развитие 2014 – 2020 – </a:t>
            </a:r>
            <a:r>
              <a:rPr lang="ru-RU" sz="1600" b="1" dirty="0" err="1">
                <a:latin typeface="Cambria" panose="02040503050406030204" pitchFamily="18" charset="0"/>
              </a:rPr>
              <a:t>Инвестиционни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програми</a:t>
            </a:r>
            <a:r>
              <a:rPr lang="ru-RU" sz="1600" b="1" dirty="0">
                <a:latin typeface="Cambria" panose="02040503050406030204" pitchFamily="18" charset="0"/>
              </a:rPr>
              <a:t>“ с Министерство на </a:t>
            </a:r>
            <a:r>
              <a:rPr lang="ru-RU" sz="1600" b="1" dirty="0" err="1">
                <a:latin typeface="Cambria" panose="02040503050406030204" pitchFamily="18" charset="0"/>
              </a:rPr>
              <a:t>регионалното</a:t>
            </a:r>
            <a:r>
              <a:rPr lang="ru-RU" sz="1600" b="1" dirty="0">
                <a:latin typeface="Cambria" panose="02040503050406030204" pitchFamily="18" charset="0"/>
              </a:rPr>
              <a:t> развитие и </a:t>
            </a:r>
            <a:r>
              <a:rPr lang="ru-RU" sz="1600" b="1" dirty="0" err="1">
                <a:latin typeface="Cambria" panose="02040503050406030204" pitchFamily="18" charset="0"/>
              </a:rPr>
              <a:t>благоустройството</a:t>
            </a:r>
            <a:r>
              <a:rPr lang="ru-RU" sz="1600" b="1" dirty="0">
                <a:latin typeface="Cambria" panose="02040503050406030204" pitchFamily="18" charset="0"/>
              </a:rPr>
              <a:t>, </a:t>
            </a:r>
            <a:r>
              <a:rPr lang="ru-RU" sz="1600" b="1" dirty="0" err="1">
                <a:latin typeface="Cambria" panose="02040503050406030204" pitchFamily="18" charset="0"/>
              </a:rPr>
              <a:t>Управляващ</a:t>
            </a:r>
            <a:r>
              <a:rPr lang="ru-RU" sz="1600" b="1" dirty="0">
                <a:latin typeface="Cambria" panose="02040503050406030204" pitchFamily="18" charset="0"/>
              </a:rPr>
              <a:t> орган на Оперативна </a:t>
            </a:r>
            <a:r>
              <a:rPr lang="ru-RU" sz="1600" b="1" dirty="0" err="1">
                <a:latin typeface="Cambria" panose="02040503050406030204" pitchFamily="18" charset="0"/>
              </a:rPr>
              <a:t>програма</a:t>
            </a:r>
            <a:r>
              <a:rPr lang="ru-RU" sz="1600" b="1" dirty="0">
                <a:latin typeface="Cambria" panose="02040503050406030204" pitchFamily="18" charset="0"/>
              </a:rPr>
              <a:t> „</a:t>
            </a:r>
            <a:r>
              <a:rPr lang="ru-RU" sz="1600" b="1" dirty="0" err="1">
                <a:latin typeface="Cambria" panose="02040503050406030204" pitchFamily="18" charset="0"/>
              </a:rPr>
              <a:t>Региони</a:t>
            </a:r>
            <a:r>
              <a:rPr lang="ru-RU" sz="1600" b="1" dirty="0">
                <a:latin typeface="Cambria" panose="02040503050406030204" pitchFamily="18" charset="0"/>
              </a:rPr>
              <a:t> в </a:t>
            </a:r>
            <a:r>
              <a:rPr lang="ru-RU" sz="1600" b="1" dirty="0" err="1">
                <a:latin typeface="Cambria" panose="02040503050406030204" pitchFamily="18" charset="0"/>
              </a:rPr>
              <a:t>растеж</a:t>
            </a:r>
            <a:r>
              <a:rPr lang="ru-RU" sz="1600" b="1" dirty="0">
                <a:latin typeface="Cambria" panose="02040503050406030204" pitchFamily="18" charset="0"/>
              </a:rPr>
              <a:t>“ 2014 – 2020г., </a:t>
            </a:r>
            <a:r>
              <a:rPr lang="ru-RU" sz="1600" b="1" dirty="0" err="1">
                <a:latin typeface="Cambria" panose="02040503050406030204" pitchFamily="18" charset="0"/>
              </a:rPr>
              <a:t>Главна</a:t>
            </a:r>
            <a:r>
              <a:rPr lang="ru-RU" sz="1600" b="1" dirty="0">
                <a:latin typeface="Cambria" panose="02040503050406030204" pitchFamily="18" charset="0"/>
              </a:rPr>
              <a:t> дирекция „</a:t>
            </a:r>
            <a:r>
              <a:rPr lang="ru-RU" sz="1600" b="1" dirty="0" err="1">
                <a:latin typeface="Cambria" panose="02040503050406030204" pitchFamily="18" charset="0"/>
              </a:rPr>
              <a:t>Градско</a:t>
            </a:r>
            <a:r>
              <a:rPr lang="ru-RU" sz="1600" b="1" dirty="0"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latin typeface="Cambria" panose="02040503050406030204" pitchFamily="18" charset="0"/>
              </a:rPr>
              <a:t>регионално</a:t>
            </a:r>
            <a:r>
              <a:rPr lang="ru-RU" sz="1600" b="1" dirty="0">
                <a:latin typeface="Cambria" panose="02040503050406030204" pitchFamily="18" charset="0"/>
              </a:rPr>
              <a:t> развитие“. </a:t>
            </a:r>
            <a:r>
              <a:rPr lang="ru-RU" sz="1600" b="1" dirty="0" err="1" smtClean="0">
                <a:latin typeface="Cambria" panose="02040503050406030204" pitchFamily="18" charset="0"/>
              </a:rPr>
              <a:t>Общата</a:t>
            </a:r>
            <a:r>
              <a:rPr lang="ru-RU" sz="1600" b="1" dirty="0" smtClean="0">
                <a:latin typeface="Cambria" panose="02040503050406030204" pitchFamily="18" charset="0"/>
              </a:rPr>
              <a:t> стойност на </a:t>
            </a:r>
            <a:r>
              <a:rPr lang="ru-RU" sz="1600" b="1" dirty="0" err="1">
                <a:latin typeface="Cambria" panose="02040503050406030204" pitchFamily="18" charset="0"/>
              </a:rPr>
              <a:t>инвестиционната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latin typeface="Cambria" panose="02040503050406030204" pitchFamily="18" charset="0"/>
              </a:rPr>
              <a:t>програма</a:t>
            </a:r>
            <a:r>
              <a:rPr lang="ru-RU" sz="1600" b="1" dirty="0" smtClean="0">
                <a:latin typeface="Cambria" panose="02040503050406030204" pitchFamily="18" charset="0"/>
              </a:rPr>
              <a:t> е 18 </a:t>
            </a:r>
            <a:r>
              <a:rPr lang="ru-RU" sz="1600" b="1" dirty="0">
                <a:latin typeface="Cambria" panose="02040503050406030204" pitchFamily="18" charset="0"/>
              </a:rPr>
              <a:t>946 349,55 лв. , от </a:t>
            </a:r>
            <a:r>
              <a:rPr lang="ru-RU" sz="1600" b="1" dirty="0" err="1">
                <a:latin typeface="Cambria" panose="02040503050406030204" pitchFamily="18" charset="0"/>
              </a:rPr>
              <a:t>които</a:t>
            </a:r>
            <a:r>
              <a:rPr lang="ru-RU" sz="1600" b="1" dirty="0">
                <a:latin typeface="Cambria" panose="02040503050406030204" pitchFamily="18" charset="0"/>
              </a:rPr>
              <a:t> 514 251,67 лв. </a:t>
            </a:r>
            <a:r>
              <a:rPr lang="ru-RU" sz="1600" b="1" dirty="0" err="1">
                <a:latin typeface="Cambria" panose="02040503050406030204" pitchFamily="18" charset="0"/>
              </a:rPr>
              <a:t>съфинансиране</a:t>
            </a:r>
            <a:r>
              <a:rPr lang="ru-RU" sz="1600" b="1" dirty="0">
                <a:latin typeface="Cambria" panose="02040503050406030204" pitchFamily="18" charset="0"/>
              </a:rPr>
              <a:t> от Община Кюстендил</a:t>
            </a:r>
            <a:r>
              <a:rPr lang="ru-RU" sz="1600" b="1" dirty="0" smtClean="0">
                <a:latin typeface="Cambria" panose="02040503050406030204" pitchFamily="18" charset="0"/>
              </a:rPr>
              <a:t>.</a:t>
            </a:r>
          </a:p>
          <a:p>
            <a:pPr marL="36576" indent="0" algn="just">
              <a:buNone/>
            </a:pPr>
            <a:endParaRPr lang="ru-RU" sz="1600" b="1" dirty="0" smtClean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smtClean="0">
                <a:latin typeface="Cambria" panose="02040503050406030204" pitchFamily="18" charset="0"/>
              </a:rPr>
              <a:t>          Чрез </a:t>
            </a:r>
            <a:r>
              <a:rPr lang="ru-RU" sz="1600" b="1" dirty="0" err="1">
                <a:latin typeface="Cambria" panose="02040503050406030204" pitchFamily="18" charset="0"/>
              </a:rPr>
              <a:t>реализирането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Инвестиционната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програма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ще</a:t>
            </a:r>
            <a:r>
              <a:rPr lang="ru-RU" sz="1600" b="1" dirty="0">
                <a:latin typeface="Cambria" panose="02040503050406030204" pitchFamily="18" charset="0"/>
              </a:rPr>
              <a:t> се </a:t>
            </a:r>
            <a:r>
              <a:rPr lang="ru-RU" sz="1600" b="1" dirty="0" err="1">
                <a:latin typeface="Cambria" panose="02040503050406030204" pitchFamily="18" charset="0"/>
              </a:rPr>
              <a:t>повиши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равнището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жизнената</a:t>
            </a:r>
            <a:r>
              <a:rPr lang="ru-RU" sz="1600" b="1" dirty="0">
                <a:latin typeface="Cambria" panose="02040503050406030204" pitchFamily="18" charset="0"/>
              </a:rPr>
              <a:t> среда чрез </a:t>
            </a:r>
            <a:r>
              <a:rPr lang="ru-RU" sz="1600" b="1" dirty="0" err="1">
                <a:latin typeface="Cambria" panose="02040503050406030204" pitchFamily="18" charset="0"/>
              </a:rPr>
              <a:t>въвеждане</a:t>
            </a:r>
            <a:r>
              <a:rPr lang="ru-RU" sz="1600" b="1" dirty="0"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latin typeface="Cambria" panose="02040503050406030204" pitchFamily="18" charset="0"/>
              </a:rPr>
              <a:t>прилагане</a:t>
            </a:r>
            <a:r>
              <a:rPr lang="ru-RU" sz="1600" b="1" dirty="0">
                <a:latin typeface="Cambria" panose="02040503050406030204" pitchFamily="18" charset="0"/>
              </a:rPr>
              <a:t> на нови </a:t>
            </a:r>
            <a:r>
              <a:rPr lang="ru-RU" sz="1600" b="1" dirty="0" err="1">
                <a:latin typeface="Cambria" panose="02040503050406030204" pitchFamily="18" charset="0"/>
              </a:rPr>
              <a:t>стандарти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градска</a:t>
            </a:r>
            <a:r>
              <a:rPr lang="ru-RU" sz="1600" b="1" dirty="0">
                <a:latin typeface="Cambria" panose="02040503050406030204" pitchFamily="18" charset="0"/>
              </a:rPr>
              <a:t> среда, </a:t>
            </a:r>
            <a:r>
              <a:rPr lang="ru-RU" sz="1600" b="1" dirty="0" err="1">
                <a:latin typeface="Cambria" panose="02040503050406030204" pitchFamily="18" charset="0"/>
              </a:rPr>
              <a:t>обновяване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образователна</a:t>
            </a:r>
            <a:r>
              <a:rPr lang="ru-RU" sz="1600" b="1" dirty="0">
                <a:latin typeface="Cambria" panose="02040503050406030204" pitchFamily="18" charset="0"/>
              </a:rPr>
              <a:t>, </a:t>
            </a:r>
            <a:r>
              <a:rPr lang="ru-RU" sz="1600" b="1" dirty="0" err="1">
                <a:latin typeface="Cambria" panose="02040503050406030204" pitchFamily="18" charset="0"/>
              </a:rPr>
              <a:t>социална</a:t>
            </a:r>
            <a:r>
              <a:rPr lang="ru-RU" sz="1600" b="1" dirty="0"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latin typeface="Cambria" panose="02040503050406030204" pitchFamily="18" charset="0"/>
              </a:rPr>
              <a:t>културна</a:t>
            </a:r>
            <a:r>
              <a:rPr lang="ru-RU" sz="1600" b="1" dirty="0">
                <a:latin typeface="Cambria" panose="02040503050406030204" pitchFamily="18" charset="0"/>
              </a:rPr>
              <a:t> инфраструктура. </a:t>
            </a:r>
            <a:r>
              <a:rPr lang="ru-RU" sz="1600" b="1" dirty="0" err="1">
                <a:latin typeface="Cambria" panose="02040503050406030204" pitchFamily="18" charset="0"/>
              </a:rPr>
              <a:t>Това</a:t>
            </a:r>
            <a:r>
              <a:rPr lang="ru-RU" sz="1600" b="1" dirty="0">
                <a:latin typeface="Cambria" panose="02040503050406030204" pitchFamily="18" charset="0"/>
              </a:rPr>
              <a:t> е комплексна цел, с </a:t>
            </a:r>
            <a:r>
              <a:rPr lang="ru-RU" sz="1600" b="1" dirty="0" err="1">
                <a:latin typeface="Cambria" panose="02040503050406030204" pitchFamily="18" charset="0"/>
              </a:rPr>
              <a:t>постигането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която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ще</a:t>
            </a:r>
            <a:r>
              <a:rPr lang="ru-RU" sz="1600" b="1" dirty="0">
                <a:latin typeface="Cambria" panose="02040503050406030204" pitchFamily="18" charset="0"/>
              </a:rPr>
              <a:t> се </a:t>
            </a:r>
            <a:r>
              <a:rPr lang="ru-RU" sz="1600" b="1" dirty="0" err="1">
                <a:latin typeface="Cambria" panose="02040503050406030204" pitchFamily="18" charset="0"/>
              </a:rPr>
              <a:t>преодолеят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несъответствията</a:t>
            </a:r>
            <a:r>
              <a:rPr lang="ru-RU" sz="1600" b="1" dirty="0"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latin typeface="Cambria" panose="02040503050406030204" pitchFamily="18" charset="0"/>
              </a:rPr>
              <a:t>изоставането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градски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територии</a:t>
            </a:r>
            <a:r>
              <a:rPr lang="ru-RU" sz="1600" b="1" dirty="0">
                <a:latin typeface="Cambria" panose="02040503050406030204" pitchFamily="18" charset="0"/>
              </a:rPr>
              <a:t>/</a:t>
            </a:r>
            <a:r>
              <a:rPr lang="ru-RU" sz="1600" b="1" dirty="0" err="1">
                <a:latin typeface="Cambria" panose="02040503050406030204" pitchFamily="18" charset="0"/>
              </a:rPr>
              <a:t>зони</a:t>
            </a:r>
            <a:r>
              <a:rPr lang="ru-RU" sz="1600" b="1" dirty="0"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latin typeface="Cambria" panose="02040503050406030204" pitchFamily="18" charset="0"/>
              </a:rPr>
              <a:t>подсистеми</a:t>
            </a:r>
            <a:r>
              <a:rPr lang="ru-RU" sz="1600" b="1" dirty="0"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latin typeface="Cambria" panose="02040503050406030204" pitchFamily="18" charset="0"/>
              </a:rPr>
              <a:t>ще</a:t>
            </a:r>
            <a:r>
              <a:rPr lang="ru-RU" sz="1600" b="1" dirty="0">
                <a:latin typeface="Cambria" panose="02040503050406030204" pitchFamily="18" charset="0"/>
              </a:rPr>
              <a:t> се </a:t>
            </a:r>
            <a:r>
              <a:rPr lang="ru-RU" sz="1600" b="1" dirty="0" err="1">
                <a:latin typeface="Cambria" panose="02040503050406030204" pitchFamily="18" charset="0"/>
              </a:rPr>
              <a:t>реализират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ресурси</a:t>
            </a:r>
            <a:r>
              <a:rPr lang="ru-RU" sz="1600" b="1" dirty="0">
                <a:latin typeface="Cambria" panose="02040503050406030204" pitchFamily="18" charset="0"/>
              </a:rPr>
              <a:t> с потенциал за </a:t>
            </a:r>
            <a:r>
              <a:rPr lang="ru-RU" sz="1600" b="1" dirty="0" err="1">
                <a:latin typeface="Cambria" panose="02040503050406030204" pitchFamily="18" charset="0"/>
              </a:rPr>
              <a:t>удовлетворяване</a:t>
            </a:r>
            <a:r>
              <a:rPr lang="ru-RU" sz="1600" b="1" dirty="0">
                <a:latin typeface="Cambria" panose="02040503050406030204" pitchFamily="18" charset="0"/>
              </a:rPr>
              <a:t> на потребности от </a:t>
            </a:r>
            <a:r>
              <a:rPr lang="ru-RU" sz="1600" b="1" dirty="0" err="1">
                <a:latin typeface="Cambria" panose="02040503050406030204" pitchFamily="18" charset="0"/>
              </a:rPr>
              <a:t>общоградско</a:t>
            </a:r>
            <a:r>
              <a:rPr lang="ru-RU" sz="1600" b="1" dirty="0">
                <a:latin typeface="Cambria" panose="02040503050406030204" pitchFamily="18" charset="0"/>
              </a:rPr>
              <a:t> значение. 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endParaRPr lang="bg-BG" sz="1600" b="1" dirty="0">
              <a:latin typeface="Cambria" panose="020405030504060302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2098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707" y="289223"/>
            <a:ext cx="74295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127" y="289222"/>
            <a:ext cx="21717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49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19877" y="1484784"/>
            <a:ext cx="8352928" cy="4958011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36576" indent="0" algn="ctr">
              <a:buNone/>
            </a:pPr>
            <a:endParaRPr lang="bg-BG" sz="1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36576" indent="0" algn="ctr">
              <a:buNone/>
            </a:pPr>
            <a:r>
              <a:rPr lang="bg-BG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ПРОЕКТИ В ПРОЦЕС НА ИЗПЪЛНЕНИЕ </a:t>
            </a:r>
          </a:p>
          <a:p>
            <a:pPr marL="36576" indent="0" algn="ctr">
              <a:buNone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С </a:t>
            </a: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БЕНЕФИЦИЕНТ </a:t>
            </a:r>
            <a:b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ОБЩИНА КЮСТЕНДИЛ,</a:t>
            </a:r>
            <a:b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bg-BG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ФИНАНСИРАНИ ПО ОПЕРАТИВНА ПРОГРАМА „РЕГИОНИ В РАСТЕЖ“ 2014 – 2020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2098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707" y="289223"/>
            <a:ext cx="74295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127" y="289222"/>
            <a:ext cx="21717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58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67544" y="2060848"/>
            <a:ext cx="8352928" cy="4525963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bg-BG" sz="2000" b="1" dirty="0" smtClean="0">
                <a:latin typeface="Cambria" panose="02040503050406030204" pitchFamily="18" charset="0"/>
              </a:rPr>
              <a:t>АДМИНИСТРАТИВЕН ДОГОВОР </a:t>
            </a:r>
          </a:p>
          <a:p>
            <a:pPr marL="36576" indent="0" algn="ctr">
              <a:buNone/>
            </a:pPr>
            <a:r>
              <a:rPr lang="en-GB" sz="2000" b="1" dirty="0" smtClean="0">
                <a:latin typeface="Cambria" panose="02040503050406030204" pitchFamily="18" charset="0"/>
              </a:rPr>
              <a:t>№ </a:t>
            </a:r>
            <a:r>
              <a:rPr lang="en-GB" sz="2000" b="1" dirty="0">
                <a:latin typeface="Cambria" panose="02040503050406030204" pitchFamily="18" charset="0"/>
              </a:rPr>
              <a:t>BG16RFOP001-8.001-0037-</a:t>
            </a:r>
            <a:r>
              <a:rPr lang="bg-BG" sz="2000" b="1" dirty="0">
                <a:latin typeface="Cambria" panose="02040503050406030204" pitchFamily="18" charset="0"/>
              </a:rPr>
              <a:t>С01 </a:t>
            </a:r>
            <a:r>
              <a:rPr lang="bg-BG" sz="2000" b="1" dirty="0" smtClean="0">
                <a:latin typeface="Cambria" panose="02040503050406030204" pitchFamily="18" charset="0"/>
              </a:rPr>
              <a:t>по проект</a:t>
            </a:r>
          </a:p>
          <a:p>
            <a:pPr marL="36576" indent="0" algn="ctr">
              <a:buNone/>
            </a:pPr>
            <a:r>
              <a:rPr lang="bg-BG" sz="2000" b="1" dirty="0" smtClean="0">
                <a:latin typeface="Cambria" panose="02040503050406030204" pitchFamily="18" charset="0"/>
              </a:rPr>
              <a:t>Бюджетна </a:t>
            </a:r>
            <a:r>
              <a:rPr lang="bg-BG" sz="2000" b="1" dirty="0">
                <a:latin typeface="Cambria" panose="02040503050406030204" pitchFamily="18" charset="0"/>
              </a:rPr>
              <a:t>линия на Община Кюстендил – конкретен бенефициент по Приоритетна ос 1 на Оперативна програма „Региони в растеж“ 2014 – </a:t>
            </a:r>
            <a:r>
              <a:rPr lang="bg-BG" sz="2000" b="1" dirty="0" smtClean="0">
                <a:latin typeface="Cambria" panose="02040503050406030204" pitchFamily="18" charset="0"/>
              </a:rPr>
              <a:t>2020</a:t>
            </a:r>
          </a:p>
          <a:p>
            <a:pPr marL="36576" indent="0" algn="just">
              <a:buNone/>
            </a:pPr>
            <a:r>
              <a:rPr lang="bg-BG" sz="2000" b="1" dirty="0" smtClean="0">
                <a:latin typeface="Cambria" panose="02040503050406030204" pitchFamily="18" charset="0"/>
              </a:rPr>
              <a:t>     </a:t>
            </a:r>
          </a:p>
          <a:p>
            <a:pPr marL="36576" indent="0" algn="just">
              <a:buNone/>
            </a:pPr>
            <a:endParaRPr lang="bg-BG" sz="20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bg-BG" sz="1600" b="1" dirty="0" smtClean="0">
                <a:latin typeface="Cambria" panose="02040503050406030204" pitchFamily="18" charset="0"/>
              </a:rPr>
              <a:t>         Обща цел на проекта: </a:t>
            </a:r>
            <a:r>
              <a:rPr lang="ru-RU" sz="1600" b="1" dirty="0" smtClean="0">
                <a:latin typeface="Cambria" panose="02040503050406030204" pitchFamily="18" charset="0"/>
              </a:rPr>
              <a:t>Повишаване на </a:t>
            </a:r>
            <a:r>
              <a:rPr lang="ru-RU" sz="1600" b="1" dirty="0" err="1">
                <a:latin typeface="Cambria" panose="02040503050406030204" pitchFamily="18" charset="0"/>
              </a:rPr>
              <a:t>капацитета</a:t>
            </a:r>
            <a:r>
              <a:rPr lang="ru-RU" sz="1600" b="1" dirty="0">
                <a:latin typeface="Cambria" panose="02040503050406030204" pitchFamily="18" charset="0"/>
              </a:rPr>
              <a:t> на Община Кюстендил за </a:t>
            </a:r>
            <a:r>
              <a:rPr lang="ru-RU" sz="1600" b="1" dirty="0" err="1">
                <a:latin typeface="Cambria" panose="02040503050406030204" pitchFamily="18" charset="0"/>
              </a:rPr>
              <a:t>изпълнение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ролята</a:t>
            </a:r>
            <a:r>
              <a:rPr lang="ru-RU" sz="1600" b="1" dirty="0">
                <a:latin typeface="Cambria" panose="02040503050406030204" pitchFamily="18" charset="0"/>
              </a:rPr>
              <a:t> й на </a:t>
            </a:r>
            <a:r>
              <a:rPr lang="ru-RU" sz="1600" b="1" dirty="0" err="1">
                <a:latin typeface="Cambria" panose="02040503050406030204" pitchFamily="18" charset="0"/>
              </a:rPr>
              <a:t>бенефициент</a:t>
            </a:r>
            <a:r>
              <a:rPr lang="ru-RU" sz="1600" b="1" dirty="0">
                <a:latin typeface="Cambria" panose="02040503050406030204" pitchFamily="18" charset="0"/>
              </a:rPr>
              <a:t>, </a:t>
            </a:r>
            <a:r>
              <a:rPr lang="ru-RU" sz="1600" b="1" dirty="0" err="1" smtClean="0">
                <a:latin typeface="Cambria" panose="02040503050406030204" pitchFamily="18" charset="0"/>
              </a:rPr>
              <a:t>градска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власт</a:t>
            </a:r>
            <a:r>
              <a:rPr lang="ru-RU" sz="1600" b="1" dirty="0">
                <a:latin typeface="Cambria" panose="02040503050406030204" pitchFamily="18" charset="0"/>
              </a:rPr>
              <a:t> и </a:t>
            </a:r>
            <a:r>
              <a:rPr lang="ru-RU" sz="1600" b="1" dirty="0" err="1" smtClean="0">
                <a:latin typeface="Cambria" panose="02040503050406030204" pitchFamily="18" charset="0"/>
              </a:rPr>
              <a:t>междинно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>
                <a:latin typeface="Cambria" panose="02040503050406030204" pitchFamily="18" charset="0"/>
              </a:rPr>
              <a:t>звено за </a:t>
            </a:r>
            <a:r>
              <a:rPr lang="ru-RU" sz="1600" b="1" dirty="0" err="1">
                <a:latin typeface="Cambria" panose="02040503050406030204" pitchFamily="18" charset="0"/>
              </a:rPr>
              <a:t>ефикасно</a:t>
            </a:r>
            <a:r>
              <a:rPr lang="ru-RU" sz="1600" b="1" dirty="0"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latin typeface="Cambria" panose="02040503050406030204" pitchFamily="18" charset="0"/>
              </a:rPr>
              <a:t>ефективно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използване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възможностите</a:t>
            </a:r>
            <a:r>
              <a:rPr lang="ru-RU" sz="1600" b="1" dirty="0">
                <a:latin typeface="Cambria" panose="02040503050406030204" pitchFamily="18" charset="0"/>
              </a:rPr>
              <a:t> за </a:t>
            </a:r>
            <a:r>
              <a:rPr lang="ru-RU" sz="1600" b="1" dirty="0" err="1">
                <a:latin typeface="Cambria" panose="02040503050406030204" pitchFamily="18" charset="0"/>
              </a:rPr>
              <a:t>финансиране</a:t>
            </a:r>
            <a:r>
              <a:rPr lang="ru-RU" sz="1600" b="1" dirty="0">
                <a:latin typeface="Cambria" panose="02040503050406030204" pitchFamily="18" charset="0"/>
              </a:rPr>
              <a:t> по Приоритетна ос 1 на ОПРР 2014-2020 </a:t>
            </a:r>
            <a:r>
              <a:rPr lang="ru-RU" sz="1600" b="1" dirty="0" smtClean="0">
                <a:latin typeface="Cambria" panose="02040503050406030204" pitchFamily="18" charset="0"/>
              </a:rPr>
              <a:t>с цел </a:t>
            </a:r>
            <a:r>
              <a:rPr lang="ru-RU" sz="1600" b="1" dirty="0" err="1" smtClean="0">
                <a:latin typeface="Cambria" panose="02040503050406030204" pitchFamily="18" charset="0"/>
              </a:rPr>
              <a:t>постигане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>
                <a:latin typeface="Cambria" panose="02040503050406030204" pitchFamily="18" charset="0"/>
              </a:rPr>
              <a:t>на </a:t>
            </a:r>
            <a:r>
              <a:rPr lang="ru-RU" sz="1600" b="1" dirty="0" err="1">
                <a:latin typeface="Cambria" panose="02040503050406030204" pitchFamily="18" charset="0"/>
              </a:rPr>
              <a:t>стратегическите</a:t>
            </a:r>
            <a:r>
              <a:rPr lang="ru-RU" sz="1600" b="1" dirty="0">
                <a:latin typeface="Cambria" panose="02040503050406030204" pitchFamily="18" charset="0"/>
              </a:rPr>
              <a:t> цели за </a:t>
            </a:r>
            <a:r>
              <a:rPr lang="ru-RU" sz="1600" b="1" dirty="0" err="1">
                <a:latin typeface="Cambria" panose="02040503050406030204" pitchFamily="18" charset="0"/>
              </a:rPr>
              <a:t>развитието</a:t>
            </a:r>
            <a:r>
              <a:rPr lang="ru-RU" sz="1600" b="1" dirty="0">
                <a:latin typeface="Cambria" panose="02040503050406030204" pitchFamily="18" charset="0"/>
              </a:rPr>
              <a:t> на града.</a:t>
            </a:r>
            <a:endParaRPr lang="bg-BG" sz="1600" b="1" dirty="0" smtClean="0">
              <a:latin typeface="Cambria" panose="020405030504060302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212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14040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364" y="201340"/>
            <a:ext cx="2170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53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67544" y="2060848"/>
            <a:ext cx="8352928" cy="4525963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endParaRPr lang="ru-RU" sz="1600" b="1" dirty="0" smtClean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Продължителност </a:t>
            </a:r>
            <a:r>
              <a:rPr lang="ru-RU" sz="1600" b="1" dirty="0">
                <a:latin typeface="Cambria" panose="02040503050406030204" pitchFamily="18" charset="0"/>
              </a:rPr>
              <a:t>на проекта: 19.09.2016 г.-19.12.2023 </a:t>
            </a:r>
            <a:r>
              <a:rPr lang="ru-RU" sz="1600" b="1" dirty="0" smtClean="0">
                <a:latin typeface="Cambria" panose="02040503050406030204" pitchFamily="18" charset="0"/>
              </a:rPr>
              <a:t>г.</a:t>
            </a:r>
          </a:p>
          <a:p>
            <a:pPr marL="36576" indent="0" algn="just">
              <a:buNone/>
            </a:pP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dirty="0">
                <a:latin typeface="Cambria" panose="02040503050406030204" pitchFamily="18" charset="0"/>
              </a:rPr>
              <a:t>Обща </a:t>
            </a:r>
            <a:r>
              <a:rPr lang="ru-RU" sz="1600" b="1" dirty="0" smtClean="0">
                <a:latin typeface="Cambria" panose="02040503050406030204" pitchFamily="18" charset="0"/>
              </a:rPr>
              <a:t>стойност </a:t>
            </a:r>
            <a:r>
              <a:rPr lang="ru-RU" sz="1600" b="1" dirty="0">
                <a:latin typeface="Cambria" panose="02040503050406030204" pitchFamily="18" charset="0"/>
              </a:rPr>
              <a:t>на проекта: 99 084,10 лв</a:t>
            </a:r>
            <a:r>
              <a:rPr lang="ru-RU" sz="1600" b="1" dirty="0" smtClean="0">
                <a:latin typeface="Cambria" panose="02040503050406030204" pitchFamily="18" charset="0"/>
              </a:rPr>
              <a:t>.</a:t>
            </a:r>
          </a:p>
          <a:p>
            <a:pPr marL="36576" indent="0" algn="just">
              <a:buNone/>
            </a:pP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dirty="0" err="1">
                <a:latin typeface="Cambria" panose="02040503050406030204" pitchFamily="18" charset="0"/>
              </a:rPr>
              <a:t>Очаквани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резултати</a:t>
            </a:r>
            <a:r>
              <a:rPr lang="ru-RU" sz="1600" b="1" dirty="0">
                <a:latin typeface="Cambria" panose="02040503050406030204" pitchFamily="18" charset="0"/>
              </a:rPr>
              <a:t>: </a:t>
            </a: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- Повишен </a:t>
            </a:r>
            <a:r>
              <a:rPr lang="ru-RU" sz="1600" b="1" dirty="0" err="1">
                <a:latin typeface="Cambria" panose="02040503050406030204" pitchFamily="18" charset="0"/>
              </a:rPr>
              <a:t>капацитет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общинска</a:t>
            </a:r>
            <a:r>
              <a:rPr lang="ru-RU" sz="1600" b="1" dirty="0">
                <a:latin typeface="Cambria" panose="02040503050406030204" pitchFamily="18" charset="0"/>
              </a:rPr>
              <a:t> администрация Кюстендил, с </a:t>
            </a:r>
            <a:r>
              <a:rPr lang="ru-RU" sz="1600" b="1" dirty="0" err="1">
                <a:latin typeface="Cambria" panose="02040503050406030204" pitchFamily="18" charset="0"/>
              </a:rPr>
              <a:t>оглед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изпълнение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функциите</a:t>
            </a:r>
            <a:r>
              <a:rPr lang="ru-RU" sz="1600" b="1" dirty="0">
                <a:latin typeface="Cambria" panose="02040503050406030204" pitchFamily="18" charset="0"/>
              </a:rPr>
              <a:t> й </a:t>
            </a:r>
            <a:r>
              <a:rPr lang="ru-RU" sz="1600" b="1" dirty="0" err="1">
                <a:latin typeface="Cambria" panose="02040503050406030204" pitchFamily="18" charset="0"/>
              </a:rPr>
              <a:t>като</a:t>
            </a:r>
            <a:r>
              <a:rPr lang="ru-RU" sz="1600" b="1" dirty="0">
                <a:latin typeface="Cambria" panose="0204050305040603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600" b="1" dirty="0" err="1">
                <a:latin typeface="Cambria" panose="02040503050406030204" pitchFamily="18" charset="0"/>
              </a:rPr>
              <a:t>Местен</a:t>
            </a:r>
            <a:r>
              <a:rPr lang="ru-RU" sz="1600" b="1" dirty="0">
                <a:latin typeface="Cambria" panose="02040503050406030204" pitchFamily="18" charset="0"/>
              </a:rPr>
              <a:t> орган, отговорен за </a:t>
            </a:r>
            <a:r>
              <a:rPr lang="ru-RU" sz="1600" b="1" dirty="0" err="1">
                <a:latin typeface="Cambria" panose="02040503050406030204" pitchFamily="18" charset="0"/>
              </a:rPr>
              <a:t>изпълнението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Интегриран</a:t>
            </a:r>
            <a:r>
              <a:rPr lang="ru-RU" sz="1600" b="1" dirty="0">
                <a:latin typeface="Cambria" panose="02040503050406030204" pitchFamily="18" charset="0"/>
              </a:rPr>
              <a:t> план за </a:t>
            </a:r>
            <a:r>
              <a:rPr lang="ru-RU" sz="1600" b="1" dirty="0" err="1">
                <a:latin typeface="Cambria" panose="02040503050406030204" pitchFamily="18" charset="0"/>
              </a:rPr>
              <a:t>градско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възстановяване</a:t>
            </a:r>
            <a:r>
              <a:rPr lang="ru-RU" sz="1600" b="1" dirty="0">
                <a:latin typeface="Cambria" panose="02040503050406030204" pitchFamily="18" charset="0"/>
              </a:rPr>
              <a:t> и развитие /ИПГВР/ и на </a:t>
            </a:r>
            <a:r>
              <a:rPr lang="ru-RU" sz="1600" b="1" dirty="0" err="1">
                <a:latin typeface="Cambria" panose="02040503050406030204" pitchFamily="18" charset="0"/>
              </a:rPr>
              <a:t>инвестиционната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програма</a:t>
            </a:r>
            <a:r>
              <a:rPr lang="ru-RU" sz="1600" b="1" dirty="0">
                <a:latin typeface="Cambria" panose="02040503050406030204" pitchFamily="18" charset="0"/>
              </a:rPr>
              <a:t> за реализация на </a:t>
            </a:r>
            <a:r>
              <a:rPr lang="ru-RU" sz="1600" b="1" dirty="0" smtClean="0">
                <a:latin typeface="Cambria" panose="02040503050406030204" pitchFamily="18" charset="0"/>
              </a:rPr>
              <a:t>ИПГВР;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600" b="1" dirty="0" err="1" smtClean="0">
                <a:latin typeface="Cambria" panose="02040503050406030204" pitchFamily="18" charset="0"/>
              </a:rPr>
              <a:t>Междинно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>
                <a:latin typeface="Cambria" panose="02040503050406030204" pitchFamily="18" charset="0"/>
              </a:rPr>
              <a:t>звено </a:t>
            </a:r>
            <a:r>
              <a:rPr lang="ru-RU" sz="1600" b="1" dirty="0" err="1">
                <a:latin typeface="Cambria" panose="02040503050406030204" pitchFamily="18" charset="0"/>
              </a:rPr>
              <a:t>съгласно</a:t>
            </a:r>
            <a:r>
              <a:rPr lang="ru-RU" sz="1600" b="1" dirty="0">
                <a:latin typeface="Cambria" panose="02040503050406030204" pitchFamily="18" charset="0"/>
              </a:rPr>
              <a:t> чл. 123 (6) от Регламент (ЕС) №</a:t>
            </a:r>
            <a:r>
              <a:rPr lang="ru-RU" sz="1600" b="1" dirty="0" smtClean="0">
                <a:latin typeface="Cambria" panose="02040503050406030204" pitchFamily="18" charset="0"/>
              </a:rPr>
              <a:t>1303/2013;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latin typeface="Cambria" panose="02040503050406030204" pitchFamily="18" charset="0"/>
              </a:rPr>
              <a:t>Конкретен </a:t>
            </a:r>
            <a:r>
              <a:rPr lang="ru-RU" sz="1600" b="1" dirty="0" err="1">
                <a:latin typeface="Cambria" panose="02040503050406030204" pitchFamily="18" charset="0"/>
              </a:rPr>
              <a:t>бенефициент</a:t>
            </a:r>
            <a:r>
              <a:rPr lang="ru-RU" sz="1600" b="1" dirty="0">
                <a:latin typeface="Cambria" panose="02040503050406030204" pitchFamily="18" charset="0"/>
              </a:rPr>
              <a:t> по Приоритетна ос 1 „Устойчиво и интегрирано </a:t>
            </a:r>
            <a:r>
              <a:rPr lang="ru-RU" sz="1600" b="1" dirty="0" err="1">
                <a:latin typeface="Cambria" panose="02040503050406030204" pitchFamily="18" charset="0"/>
              </a:rPr>
              <a:t>градско</a:t>
            </a:r>
            <a:r>
              <a:rPr lang="ru-RU" sz="1600" b="1" dirty="0">
                <a:latin typeface="Cambria" panose="02040503050406030204" pitchFamily="18" charset="0"/>
              </a:rPr>
              <a:t> развитие“ на ОПРР 2014 – 2020г</a:t>
            </a:r>
            <a:r>
              <a:rPr lang="ru-RU" sz="1600" b="1" dirty="0" smtClean="0">
                <a:latin typeface="Cambria" panose="02040503050406030204" pitchFamily="18" charset="0"/>
              </a:rPr>
              <a:t>.</a:t>
            </a: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endParaRPr lang="ru-RU" sz="1600" b="1" dirty="0">
              <a:latin typeface="Cambria" panose="020405030504060302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8640"/>
            <a:ext cx="2170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830" y="208721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6021"/>
            <a:ext cx="2212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72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7504" y="1268760"/>
            <a:ext cx="8928992" cy="5318051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ru-RU" sz="1700" b="1" dirty="0" smtClean="0">
                <a:latin typeface="Cambria" panose="02040503050406030204" pitchFamily="18" charset="0"/>
              </a:rPr>
              <a:t>АДМИНИСТРАТИВЕН ДОГОВОР </a:t>
            </a:r>
          </a:p>
          <a:p>
            <a:pPr marL="36576" indent="0" algn="ctr">
              <a:buNone/>
            </a:pPr>
            <a:r>
              <a:rPr lang="bg-BG" sz="1700" b="1" dirty="0" smtClean="0">
                <a:latin typeface="Cambria" panose="02040503050406030204" pitchFamily="18" charset="0"/>
              </a:rPr>
              <a:t>№ </a:t>
            </a:r>
            <a:r>
              <a:rPr lang="en-GB" sz="1700" b="1" dirty="0" smtClean="0">
                <a:latin typeface="Cambria" panose="02040503050406030204" pitchFamily="18" charset="0"/>
              </a:rPr>
              <a:t>BG16RFOP001-1.030-0002-C01 </a:t>
            </a:r>
            <a:endParaRPr lang="bg-BG" sz="1700" b="1" dirty="0" smtClean="0">
              <a:latin typeface="Cambria" panose="02040503050406030204" pitchFamily="18" charset="0"/>
            </a:endParaRPr>
          </a:p>
          <a:p>
            <a:pPr marL="36576" indent="0" algn="ctr">
              <a:buNone/>
            </a:pPr>
            <a:r>
              <a:rPr lang="ru-RU" sz="1700" b="1" dirty="0" smtClean="0">
                <a:latin typeface="Cambria" panose="02040503050406030204" pitchFamily="18" charset="0"/>
              </a:rPr>
              <a:t>по проект „</a:t>
            </a:r>
            <a:r>
              <a:rPr lang="ru-RU" sz="1700" b="1" dirty="0" err="1" smtClean="0">
                <a:latin typeface="Cambria" panose="02040503050406030204" pitchFamily="18" charset="0"/>
              </a:rPr>
              <a:t>Ефективно</a:t>
            </a:r>
            <a:r>
              <a:rPr lang="ru-RU" sz="1700" b="1" dirty="0" smtClean="0">
                <a:latin typeface="Cambria" panose="02040503050406030204" pitchFamily="18" charset="0"/>
              </a:rPr>
              <a:t> </a:t>
            </a:r>
            <a:r>
              <a:rPr lang="ru-RU" sz="1700" b="1" dirty="0" err="1">
                <a:latin typeface="Cambria" panose="02040503050406030204" pitchFamily="18" charset="0"/>
              </a:rPr>
              <a:t>подобряване</a:t>
            </a:r>
            <a:r>
              <a:rPr lang="ru-RU" sz="1700" b="1" dirty="0">
                <a:latin typeface="Cambria" panose="02040503050406030204" pitchFamily="18" charset="0"/>
              </a:rPr>
              <a:t> на </a:t>
            </a:r>
            <a:r>
              <a:rPr lang="ru-RU" sz="1700" b="1" dirty="0" err="1">
                <a:latin typeface="Cambria" panose="02040503050406030204" pitchFamily="18" charset="0"/>
              </a:rPr>
              <a:t>материално</a:t>
            </a:r>
            <a:r>
              <a:rPr lang="ru-RU" sz="1700" b="1" dirty="0">
                <a:latin typeface="Cambria" panose="02040503050406030204" pitchFamily="18" charset="0"/>
              </a:rPr>
              <a:t> </a:t>
            </a:r>
            <a:r>
              <a:rPr lang="ru-RU" sz="1700" b="1" dirty="0" err="1">
                <a:latin typeface="Cambria" panose="02040503050406030204" pitchFamily="18" charset="0"/>
              </a:rPr>
              <a:t>техническата</a:t>
            </a:r>
            <a:r>
              <a:rPr lang="ru-RU" sz="1700" b="1" dirty="0">
                <a:latin typeface="Cambria" panose="02040503050406030204" pitchFamily="18" charset="0"/>
              </a:rPr>
              <a:t> база в </a:t>
            </a:r>
            <a:r>
              <a:rPr lang="ru-RU" sz="1700" b="1" dirty="0" err="1">
                <a:latin typeface="Cambria" panose="02040503050406030204" pitchFamily="18" charset="0"/>
              </a:rPr>
              <a:t>образователната</a:t>
            </a:r>
            <a:r>
              <a:rPr lang="ru-RU" sz="1700" b="1" dirty="0">
                <a:latin typeface="Cambria" panose="02040503050406030204" pitchFamily="18" charset="0"/>
              </a:rPr>
              <a:t> инфраструктура на община Кюстендил</a:t>
            </a:r>
            <a:r>
              <a:rPr lang="ru-RU" sz="1700" b="1" dirty="0" smtClean="0">
                <a:latin typeface="Cambria" panose="02040503050406030204" pitchFamily="18" charset="0"/>
              </a:rPr>
              <a:t>“, финансиран</a:t>
            </a:r>
            <a:r>
              <a:rPr lang="ru-RU" sz="1700" b="1" dirty="0">
                <a:latin typeface="Cambria" panose="02040503050406030204" pitchFamily="18" charset="0"/>
              </a:rPr>
              <a:t> по процедура за </a:t>
            </a:r>
            <a:r>
              <a:rPr lang="ru-RU" sz="1700" b="1" dirty="0" err="1">
                <a:latin typeface="Cambria" panose="02040503050406030204" pitchFamily="18" charset="0"/>
              </a:rPr>
              <a:t>директно</a:t>
            </a:r>
            <a:r>
              <a:rPr lang="ru-RU" sz="1700" b="1" dirty="0">
                <a:latin typeface="Cambria" panose="02040503050406030204" pitchFamily="18" charset="0"/>
              </a:rPr>
              <a:t> </a:t>
            </a:r>
            <a:r>
              <a:rPr lang="ru-RU" sz="1700" b="1" dirty="0" err="1">
                <a:latin typeface="Cambria" panose="02040503050406030204" pitchFamily="18" charset="0"/>
              </a:rPr>
              <a:t>предоставяне</a:t>
            </a:r>
            <a:r>
              <a:rPr lang="ru-RU" sz="1700" b="1" dirty="0">
                <a:latin typeface="Cambria" panose="02040503050406030204" pitchFamily="18" charset="0"/>
              </a:rPr>
              <a:t> BG16RFOP001-1.030 „</a:t>
            </a:r>
            <a:r>
              <a:rPr lang="ru-RU" sz="1700" b="1" dirty="0" err="1">
                <a:latin typeface="Cambria" panose="02040503050406030204" pitchFamily="18" charset="0"/>
              </a:rPr>
              <a:t>Изпълнение</a:t>
            </a:r>
            <a:r>
              <a:rPr lang="ru-RU" sz="1700" b="1" dirty="0">
                <a:latin typeface="Cambria" panose="02040503050406030204" pitchFamily="18" charset="0"/>
              </a:rPr>
              <a:t> на </a:t>
            </a:r>
            <a:r>
              <a:rPr lang="ru-RU" sz="1700" b="1" dirty="0" err="1">
                <a:latin typeface="Cambria" panose="02040503050406030204" pitchFamily="18" charset="0"/>
              </a:rPr>
              <a:t>интегрирани</a:t>
            </a:r>
            <a:r>
              <a:rPr lang="ru-RU" sz="1700" b="1" dirty="0">
                <a:latin typeface="Cambria" panose="02040503050406030204" pitchFamily="18" charset="0"/>
              </a:rPr>
              <a:t> </a:t>
            </a:r>
            <a:r>
              <a:rPr lang="ru-RU" sz="1700" b="1" dirty="0" err="1">
                <a:latin typeface="Cambria" panose="02040503050406030204" pitchFamily="18" charset="0"/>
              </a:rPr>
              <a:t>планове</a:t>
            </a:r>
            <a:r>
              <a:rPr lang="ru-RU" sz="1700" b="1" dirty="0">
                <a:latin typeface="Cambria" panose="02040503050406030204" pitchFamily="18" charset="0"/>
              </a:rPr>
              <a:t> за </a:t>
            </a:r>
            <a:r>
              <a:rPr lang="ru-RU" sz="1700" b="1" dirty="0" err="1">
                <a:latin typeface="Cambria" panose="02040503050406030204" pitchFamily="18" charset="0"/>
              </a:rPr>
              <a:t>градско</a:t>
            </a:r>
            <a:r>
              <a:rPr lang="ru-RU" sz="1700" b="1" dirty="0">
                <a:latin typeface="Cambria" panose="02040503050406030204" pitchFamily="18" charset="0"/>
              </a:rPr>
              <a:t> </a:t>
            </a:r>
            <a:r>
              <a:rPr lang="ru-RU" sz="1700" b="1" dirty="0" err="1">
                <a:latin typeface="Cambria" panose="02040503050406030204" pitchFamily="18" charset="0"/>
              </a:rPr>
              <a:t>възстановяване</a:t>
            </a:r>
            <a:r>
              <a:rPr lang="ru-RU" sz="1700" b="1" dirty="0">
                <a:latin typeface="Cambria" panose="02040503050406030204" pitchFamily="18" charset="0"/>
              </a:rPr>
              <a:t> и развитие 2014 – 2020 – </a:t>
            </a:r>
            <a:r>
              <a:rPr lang="ru-RU" sz="1700" b="1" dirty="0" err="1">
                <a:latin typeface="Cambria" panose="02040503050406030204" pitchFamily="18" charset="0"/>
              </a:rPr>
              <a:t>Кюстендил</a:t>
            </a:r>
            <a:r>
              <a:rPr lang="ru-RU" sz="1700" b="1" dirty="0" smtClean="0">
                <a:latin typeface="Cambria" panose="02040503050406030204" pitchFamily="18" charset="0"/>
              </a:rPr>
              <a:t>“</a:t>
            </a:r>
          </a:p>
          <a:p>
            <a:pPr marL="36576" indent="0" algn="ctr">
              <a:buNone/>
            </a:pPr>
            <a:endParaRPr lang="ru-RU" sz="1700" b="1" dirty="0" smtClean="0">
              <a:latin typeface="Cambria" panose="02040503050406030204" pitchFamily="18" charset="0"/>
            </a:endParaRPr>
          </a:p>
          <a:p>
            <a:pPr marL="36576" indent="0" algn="ctr">
              <a:buNone/>
            </a:pPr>
            <a:r>
              <a:rPr lang="ru-RU" sz="1700" b="1" dirty="0" err="1" smtClean="0">
                <a:latin typeface="Cambria" panose="02040503050406030204" pitchFamily="18" charset="0"/>
              </a:rPr>
              <a:t>Основен</a:t>
            </a:r>
            <a:r>
              <a:rPr lang="ru-RU" sz="1700" b="1" dirty="0" smtClean="0">
                <a:latin typeface="Cambria" panose="02040503050406030204" pitchFamily="18" charset="0"/>
              </a:rPr>
              <a:t> обект, включен в </a:t>
            </a:r>
            <a:r>
              <a:rPr lang="ru-RU" sz="1700" b="1" dirty="0" err="1" smtClean="0">
                <a:latin typeface="Cambria" panose="02040503050406030204" pitchFamily="18" charset="0"/>
              </a:rPr>
              <a:t>Инвестиционната</a:t>
            </a:r>
            <a:r>
              <a:rPr lang="ru-RU" sz="1700" b="1" dirty="0" smtClean="0">
                <a:latin typeface="Cambria" panose="02040503050406030204" pitchFamily="18" charset="0"/>
              </a:rPr>
              <a:t> </a:t>
            </a:r>
            <a:r>
              <a:rPr lang="ru-RU" sz="1700" b="1" dirty="0" err="1" smtClean="0">
                <a:latin typeface="Cambria" panose="02040503050406030204" pitchFamily="18" charset="0"/>
              </a:rPr>
              <a:t>програма</a:t>
            </a:r>
            <a:r>
              <a:rPr lang="ru-RU" sz="1700" b="1" dirty="0" smtClean="0">
                <a:latin typeface="Cambria" panose="02040503050406030204" pitchFamily="18" charset="0"/>
              </a:rPr>
              <a:t> на Община </a:t>
            </a:r>
            <a:r>
              <a:rPr lang="ru-RU" sz="1700" b="1" dirty="0" err="1" smtClean="0">
                <a:latin typeface="Cambria" panose="02040503050406030204" pitchFamily="18" charset="0"/>
              </a:rPr>
              <a:t>Кюстендил</a:t>
            </a:r>
            <a:endParaRPr lang="ru-RU" sz="1600" b="1" dirty="0" smtClean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endParaRPr lang="ru-RU" sz="1600" b="1" dirty="0" smtClean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           Обща цел на проекта</a:t>
            </a:r>
            <a:r>
              <a:rPr lang="ru-RU" sz="1600" b="1" dirty="0">
                <a:latin typeface="Cambria" panose="02040503050406030204" pitchFamily="18" charset="0"/>
              </a:rPr>
              <a:t>: </a:t>
            </a:r>
            <a:r>
              <a:rPr lang="ru-RU" sz="1600" b="1" dirty="0" smtClean="0">
                <a:latin typeface="Cambria" panose="02040503050406030204" pitchFamily="18" charset="0"/>
              </a:rPr>
              <a:t>Създаване на </a:t>
            </a:r>
            <a:r>
              <a:rPr lang="ru-RU" sz="1600" b="1" dirty="0">
                <a:latin typeface="Cambria" panose="02040503050406030204" pitchFamily="18" charset="0"/>
              </a:rPr>
              <a:t>условия за модерна </a:t>
            </a:r>
            <a:r>
              <a:rPr lang="ru-RU" sz="1600" b="1" dirty="0" err="1">
                <a:latin typeface="Cambria" panose="02040503050406030204" pitchFamily="18" charset="0"/>
              </a:rPr>
              <a:t>образователна</a:t>
            </a:r>
            <a:r>
              <a:rPr lang="ru-RU" sz="1600" b="1" dirty="0">
                <a:latin typeface="Cambria" panose="02040503050406030204" pitchFamily="18" charset="0"/>
              </a:rPr>
              <a:t> услуга в Община </a:t>
            </a:r>
            <a:r>
              <a:rPr lang="ru-RU" sz="1600" b="1" dirty="0" smtClean="0">
                <a:latin typeface="Cambria" panose="02040503050406030204" pitchFamily="18" charset="0"/>
              </a:rPr>
              <a:t>Кюстендил </a:t>
            </a:r>
            <a:r>
              <a:rPr lang="ru-RU" sz="1600" b="1" dirty="0">
                <a:latin typeface="Cambria" panose="02040503050406030204" pitchFamily="18" charset="0"/>
              </a:rPr>
              <a:t>чрез </a:t>
            </a:r>
            <a:r>
              <a:rPr lang="ru-RU" sz="1600" b="1" dirty="0" err="1" smtClean="0">
                <a:latin typeface="Cambria" panose="02040503050406030204" pitchFamily="18" charset="0"/>
              </a:rPr>
              <a:t>подобряване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качеството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образователната</a:t>
            </a:r>
            <a:r>
              <a:rPr lang="ru-RU" sz="1600" b="1" dirty="0">
                <a:latin typeface="Cambria" panose="02040503050406030204" pitchFamily="18" charset="0"/>
              </a:rPr>
              <a:t> среда и </a:t>
            </a:r>
            <a:r>
              <a:rPr lang="ru-RU" sz="1600" b="1" dirty="0" err="1">
                <a:latin typeface="Cambria" panose="02040503050406030204" pitchFamily="18" charset="0"/>
              </a:rPr>
              <a:t>повишаване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нейната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привлекателност</a:t>
            </a:r>
            <a:r>
              <a:rPr lang="ru-RU" sz="1600" b="1" dirty="0">
                <a:latin typeface="Cambria" panose="02040503050406030204" pitchFamily="18" charset="0"/>
              </a:rPr>
              <a:t> сред </a:t>
            </a:r>
            <a:r>
              <a:rPr lang="ru-RU" sz="1600" b="1" dirty="0" err="1">
                <a:latin typeface="Cambria" panose="02040503050406030204" pitchFamily="18" charset="0"/>
              </a:rPr>
              <a:t>учениците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smtClean="0">
                <a:latin typeface="Cambria" panose="02040503050406030204" pitchFamily="18" charset="0"/>
              </a:rPr>
              <a:t>посредством </a:t>
            </a:r>
            <a:r>
              <a:rPr lang="ru-RU" sz="1600" b="1" dirty="0" err="1">
                <a:latin typeface="Cambria" panose="02040503050406030204" pitchFamily="18" charset="0"/>
              </a:rPr>
              <a:t>обновяване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материалната</a:t>
            </a:r>
            <a:r>
              <a:rPr lang="ru-RU" sz="1600" b="1" dirty="0">
                <a:latin typeface="Cambria" panose="02040503050406030204" pitchFamily="18" charset="0"/>
              </a:rPr>
              <a:t> база, </a:t>
            </a:r>
            <a:r>
              <a:rPr lang="ru-RU" sz="1600" b="1" dirty="0" err="1">
                <a:latin typeface="Cambria" panose="02040503050406030204" pitchFamily="18" charset="0"/>
              </a:rPr>
              <a:t>осигуряване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съвременно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latin typeface="Cambria" panose="02040503050406030204" pitchFamily="18" charset="0"/>
              </a:rPr>
              <a:t>оборудване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>
                <a:latin typeface="Cambria" panose="02040503050406030204" pitchFamily="18" charset="0"/>
              </a:rPr>
              <a:t>и </a:t>
            </a:r>
            <a:r>
              <a:rPr lang="ru-RU" sz="1600" b="1" dirty="0" err="1">
                <a:latin typeface="Cambria" panose="02040503050406030204" pitchFamily="18" charset="0"/>
              </a:rPr>
              <a:t>обзавеждане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учебните</a:t>
            </a:r>
            <a:r>
              <a:rPr lang="ru-RU" sz="1600" b="1" dirty="0">
                <a:latin typeface="Cambria" panose="02040503050406030204" pitchFamily="18" charset="0"/>
              </a:rPr>
              <a:t> заведения. </a:t>
            </a:r>
            <a:endParaRPr lang="ru-RU" sz="1600" b="1" dirty="0" smtClean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dirty="0">
                <a:latin typeface="Cambria" panose="02040503050406030204" pitchFamily="18" charset="0"/>
              </a:rPr>
              <a:t> 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latin typeface="Cambria" panose="02040503050406030204" pitchFamily="18" charset="0"/>
              </a:rPr>
              <a:t>Обекти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>
                <a:latin typeface="Cambria" panose="02040503050406030204" pitchFamily="18" charset="0"/>
              </a:rPr>
              <a:t>на интервенция: </a:t>
            </a:r>
            <a:r>
              <a:rPr lang="ru-RU" sz="1600" b="1" dirty="0" err="1">
                <a:latin typeface="Cambria" panose="02040503050406030204" pitchFamily="18" charset="0"/>
              </a:rPr>
              <a:t>сграда</a:t>
            </a:r>
            <a:r>
              <a:rPr lang="ru-RU" sz="1600" b="1" dirty="0">
                <a:latin typeface="Cambria" panose="02040503050406030204" pitchFamily="18" charset="0"/>
              </a:rPr>
              <a:t> „</a:t>
            </a:r>
            <a:r>
              <a:rPr lang="ru-RU" sz="1600" b="1" dirty="0" err="1">
                <a:latin typeface="Cambria" panose="02040503050406030204" pitchFamily="18" charset="0"/>
              </a:rPr>
              <a:t>Зорница</a:t>
            </a:r>
            <a:r>
              <a:rPr lang="ru-RU" sz="1600" b="1" dirty="0">
                <a:latin typeface="Cambria" panose="02040503050406030204" pitchFamily="18" charset="0"/>
              </a:rPr>
              <a:t>“ на ДГ „</a:t>
            </a:r>
            <a:r>
              <a:rPr lang="ru-RU" sz="1600" b="1" dirty="0" err="1">
                <a:latin typeface="Cambria" panose="02040503050406030204" pitchFamily="18" charset="0"/>
              </a:rPr>
              <a:t>Първи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юни</a:t>
            </a:r>
            <a:r>
              <a:rPr lang="ru-RU" sz="1600" b="1" dirty="0">
                <a:latin typeface="Cambria" panose="02040503050406030204" pitchFamily="18" charset="0"/>
              </a:rPr>
              <a:t>“, </a:t>
            </a:r>
            <a:r>
              <a:rPr lang="ru-RU" sz="1600" b="1" dirty="0" err="1">
                <a:latin typeface="Cambria" panose="02040503050406030204" pitchFamily="18" charset="0"/>
              </a:rPr>
              <a:t>Природоматематическа</a:t>
            </a:r>
            <a:r>
              <a:rPr lang="ru-RU" sz="1600" b="1" dirty="0">
                <a:latin typeface="Cambria" panose="02040503050406030204" pitchFamily="18" charset="0"/>
              </a:rPr>
              <a:t> гимназия "Проф. Емануил Иванов" и </a:t>
            </a:r>
            <a:r>
              <a:rPr lang="ru-RU" sz="1600" b="1" dirty="0" err="1">
                <a:latin typeface="Cambria" panose="02040503050406030204" pitchFamily="18" charset="0"/>
              </a:rPr>
              <a:t>Основно</a:t>
            </a:r>
            <a:r>
              <a:rPr lang="ru-RU" sz="1600" b="1" dirty="0">
                <a:latin typeface="Cambria" panose="02040503050406030204" pitchFamily="18" charset="0"/>
              </a:rPr>
              <a:t> училище „</a:t>
            </a:r>
            <a:r>
              <a:rPr lang="ru-RU" sz="1600" b="1" dirty="0" err="1">
                <a:latin typeface="Cambria" panose="02040503050406030204" pitchFamily="18" charset="0"/>
              </a:rPr>
              <a:t>Даскал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Димитри</a:t>
            </a:r>
            <a:r>
              <a:rPr lang="ru-RU" sz="1600" b="1" dirty="0">
                <a:latin typeface="Cambria" panose="02040503050406030204" pitchFamily="18" charset="0"/>
              </a:rPr>
              <a:t>“.</a:t>
            </a:r>
          </a:p>
          <a:p>
            <a:pPr marL="36576" indent="0" algn="just">
              <a:buNone/>
            </a:pPr>
            <a:endParaRPr lang="ru-RU" sz="1600" b="1" dirty="0">
              <a:latin typeface="Cambria" panose="020405030504060302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212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214040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991" y="212913"/>
            <a:ext cx="2170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03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67544" y="1556792"/>
            <a:ext cx="8568952" cy="5030019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Продължителност </a:t>
            </a:r>
            <a:r>
              <a:rPr lang="ru-RU" sz="1600" b="1" dirty="0">
                <a:latin typeface="Cambria" panose="02040503050406030204" pitchFamily="18" charset="0"/>
              </a:rPr>
              <a:t>на проекта: 07.12.2016 г.-07.09.2018 </a:t>
            </a:r>
            <a:r>
              <a:rPr lang="ru-RU" sz="1600" b="1" dirty="0" smtClean="0">
                <a:latin typeface="Cambria" panose="02040503050406030204" pitchFamily="18" charset="0"/>
              </a:rPr>
              <a:t>г.</a:t>
            </a: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dirty="0">
                <a:latin typeface="Cambria" panose="02040503050406030204" pitchFamily="18" charset="0"/>
              </a:rPr>
              <a:t>Обща стойност на проекта: 4 907 648,94 лв</a:t>
            </a:r>
            <a:r>
              <a:rPr lang="ru-RU" sz="1600" b="1" dirty="0" smtClean="0">
                <a:latin typeface="Cambria" panose="02040503050406030204" pitchFamily="18" charset="0"/>
              </a:rPr>
              <a:t>.</a:t>
            </a: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dirty="0" err="1">
                <a:latin typeface="Cambria" panose="02040503050406030204" pitchFamily="18" charset="0"/>
              </a:rPr>
              <a:t>Очаквани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резултати</a:t>
            </a:r>
            <a:r>
              <a:rPr lang="ru-RU" sz="1600" b="1" dirty="0">
                <a:latin typeface="Cambria" panose="02040503050406030204" pitchFamily="18" charset="0"/>
              </a:rPr>
              <a:t>:</a:t>
            </a: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- </a:t>
            </a:r>
            <a:r>
              <a:rPr lang="ru-RU" sz="1600" b="1" dirty="0" err="1" smtClean="0">
                <a:latin typeface="Cambria" panose="02040503050406030204" pitchFamily="18" charset="0"/>
              </a:rPr>
              <a:t>Подобрено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latin typeface="Cambria" panose="02040503050406030204" pitchFamily="18" charset="0"/>
              </a:rPr>
              <a:t>техническото</a:t>
            </a:r>
            <a:r>
              <a:rPr lang="ru-RU" sz="1600" b="1" dirty="0">
                <a:latin typeface="Cambria" panose="02040503050406030204" pitchFamily="18" charset="0"/>
              </a:rPr>
              <a:t> състояние на </a:t>
            </a:r>
            <a:r>
              <a:rPr lang="ru-RU" sz="1600" b="1" dirty="0" err="1">
                <a:latin typeface="Cambria" panose="02040503050406030204" pitchFamily="18" charset="0"/>
              </a:rPr>
              <a:t>образователната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  <a:r>
              <a:rPr lang="ru-RU" sz="1600" b="1" dirty="0" smtClean="0">
                <a:latin typeface="Cambria" panose="02040503050406030204" pitchFamily="18" charset="0"/>
              </a:rPr>
              <a:t>инфраструктура;</a:t>
            </a: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- </a:t>
            </a:r>
            <a:r>
              <a:rPr lang="ru-RU" sz="1600" b="1" dirty="0" err="1" smtClean="0">
                <a:latin typeface="Cambria" panose="02040503050406030204" pitchFamily="18" charset="0"/>
              </a:rPr>
              <a:t>Подобрена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  <a:r>
              <a:rPr lang="ru-RU" sz="1600" b="1" dirty="0" err="1" smtClean="0">
                <a:latin typeface="Cambria" panose="02040503050406030204" pitchFamily="18" charset="0"/>
              </a:rPr>
              <a:t>работна</a:t>
            </a:r>
            <a:r>
              <a:rPr lang="ru-RU" sz="1600" b="1" dirty="0">
                <a:latin typeface="Cambria" panose="02040503050406030204" pitchFamily="18" charset="0"/>
              </a:rPr>
              <a:t> среда на </a:t>
            </a:r>
            <a:r>
              <a:rPr lang="ru-RU" sz="1600" b="1" dirty="0" err="1">
                <a:latin typeface="Cambria" panose="02040503050406030204" pitchFamily="18" charset="0"/>
              </a:rPr>
              <a:t>работниците</a:t>
            </a:r>
            <a:r>
              <a:rPr lang="ru-RU" sz="1600" b="1" dirty="0">
                <a:latin typeface="Cambria" panose="02040503050406030204" pitchFamily="18" charset="0"/>
              </a:rPr>
              <a:t> и </a:t>
            </a:r>
            <a:r>
              <a:rPr lang="ru-RU" sz="1600" b="1" dirty="0" err="1" smtClean="0">
                <a:latin typeface="Cambria" panose="02040503050406030204" pitchFamily="18" charset="0"/>
              </a:rPr>
              <a:t>служителите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>
                <a:latin typeface="Cambria" panose="02040503050406030204" pitchFamily="18" charset="0"/>
              </a:rPr>
              <a:t>на </a:t>
            </a:r>
            <a:r>
              <a:rPr lang="ru-RU" sz="1600" b="1" dirty="0" smtClean="0">
                <a:latin typeface="Cambria" panose="02040503050406030204" pitchFamily="18" charset="0"/>
              </a:rPr>
              <a:t>сградите, обект на интервенция;</a:t>
            </a: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- </a:t>
            </a:r>
            <a:r>
              <a:rPr lang="ru-RU" sz="1600" b="1" dirty="0" err="1" smtClean="0">
                <a:latin typeface="Cambria" panose="02040503050406030204" pitchFamily="18" charset="0"/>
              </a:rPr>
              <a:t>Внедрени</a:t>
            </a:r>
            <a:r>
              <a:rPr lang="ru-RU" sz="1600" b="1" dirty="0" smtClean="0">
                <a:latin typeface="Cambria" panose="02040503050406030204" pitchFamily="18" charset="0"/>
              </a:rPr>
              <a:t> мерки</a:t>
            </a:r>
            <a:r>
              <a:rPr lang="ru-RU" sz="1600" b="1" dirty="0">
                <a:latin typeface="Cambria" panose="02040503050406030204" pitchFamily="18" charset="0"/>
              </a:rPr>
              <a:t> за </a:t>
            </a:r>
            <a:r>
              <a:rPr lang="ru-RU" sz="1600" b="1" dirty="0" err="1" smtClean="0">
                <a:latin typeface="Cambria" panose="02040503050406030204" pitchFamily="18" charset="0"/>
              </a:rPr>
              <a:t>енергийна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latin typeface="Cambria" panose="02040503050406030204" pitchFamily="18" charset="0"/>
              </a:rPr>
              <a:t>ефективност</a:t>
            </a:r>
            <a:r>
              <a:rPr lang="ru-RU" sz="1600" b="1" dirty="0" smtClean="0">
                <a:latin typeface="Cambria" panose="02040503050406030204" pitchFamily="18" charset="0"/>
              </a:rPr>
              <a:t>., </a:t>
            </a:r>
            <a:r>
              <a:rPr lang="ru-RU" sz="1600" b="1" dirty="0" err="1" smtClean="0">
                <a:latin typeface="Cambria" panose="02040503050406030204" pitchFamily="18" charset="0"/>
              </a:rPr>
              <a:t>включващи</a:t>
            </a:r>
            <a:r>
              <a:rPr lang="ru-RU" sz="1600" b="1" dirty="0" smtClean="0">
                <a:latin typeface="Cambria" panose="0204050305040603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600" b="1" dirty="0">
                <a:latin typeface="Cambria" panose="02040503050406030204" pitchFamily="18" charset="0"/>
              </a:rPr>
              <a:t>Монтаж на </a:t>
            </a:r>
            <a:r>
              <a:rPr lang="ru-RU" sz="1600" b="1" dirty="0" err="1">
                <a:latin typeface="Cambria" panose="02040503050406030204" pitchFamily="18" charset="0"/>
              </a:rPr>
              <a:t>външна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  <a:r>
              <a:rPr lang="ru-RU" sz="1600" b="1" dirty="0" err="1" smtClean="0">
                <a:latin typeface="Cambria" panose="02040503050406030204" pitchFamily="18" charset="0"/>
              </a:rPr>
              <a:t>топлоизолация</a:t>
            </a:r>
            <a:r>
              <a:rPr lang="ru-RU" sz="1600" b="1" dirty="0" smtClean="0">
                <a:latin typeface="Cambria" panose="02040503050406030204" pitchFamily="18" charset="0"/>
              </a:rPr>
              <a:t>;</a:t>
            </a:r>
            <a:r>
              <a:rPr lang="ru-RU" sz="1600" b="1" dirty="0">
                <a:latin typeface="Cambria" panose="02040503050406030204" pitchFamily="18" charset="0"/>
              </a:rPr>
              <a:t>  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600" b="1" dirty="0">
                <a:latin typeface="Cambria" panose="02040503050406030204" pitchFamily="18" charset="0"/>
              </a:rPr>
              <a:t>­</a:t>
            </a:r>
            <a:r>
              <a:rPr lang="ru-RU" sz="1600" b="1" dirty="0" err="1" smtClean="0">
                <a:latin typeface="Cambria" panose="02040503050406030204" pitchFamily="18" charset="0"/>
              </a:rPr>
              <a:t>Топлоизолиране</a:t>
            </a:r>
            <a:r>
              <a:rPr lang="ru-RU" sz="1600" b="1" dirty="0">
                <a:latin typeface="Cambria" panose="02040503050406030204" pitchFamily="18" charset="0"/>
              </a:rPr>
              <a:t> на </a:t>
            </a:r>
            <a:r>
              <a:rPr lang="ru-RU" sz="1600" b="1" dirty="0" err="1">
                <a:latin typeface="Cambria" panose="02040503050406030204" pitchFamily="18" charset="0"/>
              </a:rPr>
              <a:t>покрива</a:t>
            </a:r>
            <a:r>
              <a:rPr lang="ru-RU" sz="1600" b="1" dirty="0">
                <a:latin typeface="Cambria" panose="02040503050406030204" pitchFamily="18" charset="0"/>
              </a:rPr>
              <a:t> на </a:t>
            </a:r>
            <a:r>
              <a:rPr lang="ru-RU" sz="1600" b="1" dirty="0" err="1" smtClean="0">
                <a:latin typeface="Cambria" panose="02040503050406030204" pitchFamily="18" charset="0"/>
              </a:rPr>
              <a:t>сградите</a:t>
            </a:r>
            <a:r>
              <a:rPr lang="ru-RU" sz="1600" b="1" dirty="0">
                <a:latin typeface="Cambria" panose="02040503050406030204" pitchFamily="18" charset="0"/>
              </a:rPr>
              <a:t>;</a:t>
            </a:r>
            <a:endParaRPr lang="ru-RU" sz="1600" b="1" dirty="0">
              <a:latin typeface="Cambria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600" b="1" dirty="0" smtClean="0">
                <a:latin typeface="Cambria" panose="02040503050406030204" pitchFamily="18" charset="0"/>
              </a:rPr>
              <a:t>­</a:t>
            </a:r>
            <a:r>
              <a:rPr lang="ru-RU" sz="1600" b="1" dirty="0" err="1" smtClean="0">
                <a:latin typeface="Cambria" panose="02040503050406030204" pitchFamily="18" charset="0"/>
              </a:rPr>
              <a:t>Проектиране</a:t>
            </a:r>
            <a:r>
              <a:rPr lang="ru-RU" sz="1600" b="1" dirty="0">
                <a:latin typeface="Cambria" panose="02040503050406030204" pitchFamily="18" charset="0"/>
              </a:rPr>
              <a:t> и изграждане на </a:t>
            </a:r>
            <a:r>
              <a:rPr lang="ru-RU" sz="1600" b="1" dirty="0" err="1" smtClean="0">
                <a:latin typeface="Cambria" panose="02040503050406030204" pitchFamily="18" charset="0"/>
              </a:rPr>
              <a:t>слънчеви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latin typeface="Cambria" panose="02040503050406030204" pitchFamily="18" charset="0"/>
              </a:rPr>
              <a:t>колектори</a:t>
            </a:r>
            <a:r>
              <a:rPr lang="ru-RU" sz="1600" b="1" dirty="0" smtClean="0">
                <a:latin typeface="Cambria" panose="02040503050406030204" pitchFamily="18" charset="0"/>
              </a:rPr>
              <a:t>, за автономно </a:t>
            </a:r>
            <a:r>
              <a:rPr lang="ru-RU" sz="1600" b="1" dirty="0" err="1" smtClean="0">
                <a:latin typeface="Cambria" panose="02040503050406030204" pitchFamily="18" charset="0"/>
              </a:rPr>
              <a:t>осигуряване</a:t>
            </a:r>
            <a:r>
              <a:rPr lang="ru-RU" sz="1600" b="1" dirty="0" smtClean="0">
                <a:latin typeface="Cambria" panose="02040503050406030204" pitchFamily="18" charset="0"/>
              </a:rPr>
              <a:t> на </a:t>
            </a:r>
            <a:r>
              <a:rPr lang="ru-RU" sz="1600" b="1" dirty="0" err="1" smtClean="0">
                <a:latin typeface="Cambria" panose="02040503050406030204" pitchFamily="18" charset="0"/>
              </a:rPr>
              <a:t>битова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latin typeface="Cambria" panose="02040503050406030204" pitchFamily="18" charset="0"/>
              </a:rPr>
              <a:t>гореща</a:t>
            </a:r>
            <a:r>
              <a:rPr lang="ru-RU" sz="1600" b="1" dirty="0" smtClean="0">
                <a:latin typeface="Cambria" panose="02040503050406030204" pitchFamily="18" charset="0"/>
              </a:rPr>
              <a:t> вода;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600" b="1" dirty="0">
                <a:latin typeface="Cambria" panose="02040503050406030204" pitchFamily="18" charset="0"/>
              </a:rPr>
              <a:t>­ </a:t>
            </a:r>
            <a:r>
              <a:rPr lang="ru-RU" sz="1600" b="1" dirty="0" err="1">
                <a:latin typeface="Cambria" panose="02040503050406030204" pitchFamily="18" charset="0"/>
              </a:rPr>
              <a:t>Подмяна</a:t>
            </a:r>
            <a:r>
              <a:rPr lang="ru-RU" sz="1600" b="1" dirty="0">
                <a:latin typeface="Cambria" panose="02040503050406030204" pitchFamily="18" charset="0"/>
              </a:rPr>
              <a:t> на </a:t>
            </a:r>
            <a:r>
              <a:rPr lang="ru-RU" sz="1600" b="1" dirty="0" err="1">
                <a:latin typeface="Cambria" panose="02040503050406030204" pitchFamily="18" charset="0"/>
              </a:rPr>
              <a:t>дограмата</a:t>
            </a:r>
            <a:r>
              <a:rPr lang="ru-RU" sz="1600" b="1" dirty="0">
                <a:latin typeface="Cambria" panose="02040503050406030204" pitchFamily="18" charset="0"/>
              </a:rPr>
              <a:t> на </a:t>
            </a:r>
            <a:r>
              <a:rPr lang="ru-RU" sz="1600" b="1" dirty="0" err="1" smtClean="0">
                <a:latin typeface="Cambria" panose="02040503050406030204" pitchFamily="18" charset="0"/>
              </a:rPr>
              <a:t>сградата</a:t>
            </a:r>
            <a:r>
              <a:rPr lang="ru-RU" sz="1600" b="1" dirty="0">
                <a:latin typeface="Cambria" panose="02040503050406030204" pitchFamily="18" charset="0"/>
              </a:rPr>
              <a:t>;</a:t>
            </a:r>
            <a:endParaRPr lang="ru-RU" sz="1600" b="1" dirty="0">
              <a:latin typeface="Cambria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600" b="1" dirty="0">
                <a:latin typeface="Cambria" panose="02040503050406030204" pitchFamily="18" charset="0"/>
              </a:rPr>
              <a:t>­ </a:t>
            </a:r>
            <a:r>
              <a:rPr lang="ru-RU" sz="1600" b="1" dirty="0" err="1">
                <a:latin typeface="Cambria" panose="02040503050406030204" pitchFamily="18" charset="0"/>
              </a:rPr>
              <a:t>Подмяна</a:t>
            </a:r>
            <a:r>
              <a:rPr lang="ru-RU" sz="1600" b="1" dirty="0">
                <a:latin typeface="Cambria" panose="02040503050406030204" pitchFamily="18" charset="0"/>
              </a:rPr>
              <a:t> на </a:t>
            </a:r>
            <a:r>
              <a:rPr lang="ru-RU" sz="1600" b="1" dirty="0" err="1">
                <a:latin typeface="Cambria" panose="02040503050406030204" pitchFamily="18" charset="0"/>
              </a:rPr>
              <a:t>осветителни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  <a:r>
              <a:rPr lang="ru-RU" sz="1600" b="1" dirty="0" smtClean="0">
                <a:latin typeface="Cambria" panose="02040503050406030204" pitchFamily="18" charset="0"/>
              </a:rPr>
              <a:t>тела;</a:t>
            </a:r>
            <a:r>
              <a:rPr lang="ru-RU" sz="1600" b="1" dirty="0">
                <a:latin typeface="Cambria" panose="02040503050406030204" pitchFamily="18" charset="0"/>
              </a:rPr>
              <a:t>  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600" b="1" dirty="0">
                <a:latin typeface="Cambria" panose="02040503050406030204" pitchFamily="18" charset="0"/>
              </a:rPr>
              <a:t>­</a:t>
            </a:r>
            <a:r>
              <a:rPr lang="ru-RU" sz="1600" b="1" dirty="0" err="1">
                <a:latin typeface="Cambria" panose="02040503050406030204" pitchFamily="18" charset="0"/>
              </a:rPr>
              <a:t>Подмяна</a:t>
            </a:r>
            <a:r>
              <a:rPr lang="ru-RU" sz="1600" b="1" dirty="0">
                <a:latin typeface="Cambria" panose="02040503050406030204" pitchFamily="18" charset="0"/>
              </a:rPr>
              <a:t> на </a:t>
            </a:r>
            <a:r>
              <a:rPr lang="ru-RU" sz="1600" b="1" dirty="0" err="1" smtClean="0">
                <a:latin typeface="Cambria" panose="02040503050406030204" pitchFamily="18" charset="0"/>
              </a:rPr>
              <a:t>отоплителната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  <a:r>
              <a:rPr lang="ru-RU" sz="1600" b="1" dirty="0" err="1" smtClean="0">
                <a:latin typeface="Cambria" panose="02040503050406030204" pitchFamily="18" charset="0"/>
              </a:rPr>
              <a:t>инсталация</a:t>
            </a:r>
            <a:r>
              <a:rPr lang="ru-RU" sz="1600" b="1" dirty="0">
                <a:latin typeface="Cambria" panose="02040503050406030204" pitchFamily="18" charset="0"/>
              </a:rPr>
              <a:t>.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212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214040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991" y="212913"/>
            <a:ext cx="2170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22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789" y="2204864"/>
            <a:ext cx="3286125" cy="2462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66" y="4480144"/>
            <a:ext cx="2554287" cy="19145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67544" y="1556792"/>
            <a:ext cx="8568952" cy="5030019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Състояние на сградите, преди стартиране на строителните дейности: </a:t>
            </a: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endParaRPr lang="ru-RU" sz="1600" b="1" dirty="0">
              <a:latin typeface="Cambria" panose="020405030504060302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8640"/>
            <a:ext cx="2170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669" y="188640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3240"/>
            <a:ext cx="2212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1123">
            <a:off x="371005" y="2204864"/>
            <a:ext cx="2664296" cy="2001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80144"/>
            <a:ext cx="2725737" cy="204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12" y="2002350"/>
            <a:ext cx="2779713" cy="2084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685468"/>
            <a:ext cx="2736850" cy="20542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40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79512" y="1196752"/>
            <a:ext cx="8856984" cy="5390059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ru-RU" sz="2000" b="1" dirty="0" smtClean="0">
                <a:latin typeface="Cambria" panose="02040503050406030204" pitchFamily="18" charset="0"/>
              </a:rPr>
              <a:t>АДМИНИСТРАТИВЕН ДОГОВОР </a:t>
            </a:r>
          </a:p>
          <a:p>
            <a:pPr marL="36576" indent="0" algn="ctr">
              <a:buNone/>
            </a:pPr>
            <a:r>
              <a:rPr lang="en-GB" sz="2000" b="1" dirty="0" smtClean="0">
                <a:latin typeface="Cambria" panose="02040503050406030204" pitchFamily="18" charset="0"/>
              </a:rPr>
              <a:t>№</a:t>
            </a:r>
            <a:r>
              <a:rPr lang="bg-BG" sz="2000" b="1" dirty="0" smtClean="0">
                <a:latin typeface="Cambria" panose="02040503050406030204" pitchFamily="18" charset="0"/>
              </a:rPr>
              <a:t> </a:t>
            </a:r>
            <a:r>
              <a:rPr lang="en-GB" sz="2000" b="1" dirty="0" smtClean="0">
                <a:latin typeface="Cambria" panose="02040503050406030204" pitchFamily="18" charset="0"/>
              </a:rPr>
              <a:t>BG16RFOP001-1.030-0001-C01 </a:t>
            </a:r>
            <a:r>
              <a:rPr lang="bg-BG" sz="2000" b="1" dirty="0" smtClean="0">
                <a:latin typeface="Cambria" panose="02040503050406030204" pitchFamily="18" charset="0"/>
              </a:rPr>
              <a:t>по проект</a:t>
            </a:r>
          </a:p>
          <a:p>
            <a:pPr marL="36576" indent="0" algn="ctr">
              <a:buNone/>
            </a:pPr>
            <a:r>
              <a:rPr lang="en-GB" sz="2000" b="1" dirty="0" smtClean="0">
                <a:latin typeface="Cambria" panose="02040503050406030204" pitchFamily="18" charset="0"/>
              </a:rPr>
              <a:t> </a:t>
            </a:r>
            <a:r>
              <a:rPr lang="ru-RU" sz="2000" b="1" dirty="0" smtClean="0">
                <a:latin typeface="Cambria" panose="02040503050406030204" pitchFamily="18" charset="0"/>
              </a:rPr>
              <a:t>„Благоустрояване на градската среда в град Кюстендил“, финансиран по процедура за </a:t>
            </a:r>
            <a:r>
              <a:rPr lang="ru-RU" sz="2000" b="1" dirty="0" err="1" smtClean="0">
                <a:latin typeface="Cambria" panose="02040503050406030204" pitchFamily="18" charset="0"/>
              </a:rPr>
              <a:t>директно</a:t>
            </a:r>
            <a:r>
              <a:rPr lang="ru-RU" sz="2000" b="1" dirty="0" smtClean="0">
                <a:latin typeface="Cambria" panose="02040503050406030204" pitchFamily="18" charset="0"/>
              </a:rPr>
              <a:t> </a:t>
            </a:r>
            <a:r>
              <a:rPr lang="ru-RU" sz="2000" b="1" dirty="0" err="1" smtClean="0">
                <a:latin typeface="Cambria" panose="02040503050406030204" pitchFamily="18" charset="0"/>
              </a:rPr>
              <a:t>предоставяне</a:t>
            </a:r>
            <a:r>
              <a:rPr lang="ru-RU" sz="2000" b="1" dirty="0" smtClean="0">
                <a:latin typeface="Cambria" panose="02040503050406030204" pitchFamily="18" charset="0"/>
              </a:rPr>
              <a:t> BG16RFOP001-1.030 „</a:t>
            </a:r>
            <a:r>
              <a:rPr lang="ru-RU" sz="2000" b="1" dirty="0" err="1" smtClean="0">
                <a:latin typeface="Cambria" panose="02040503050406030204" pitchFamily="18" charset="0"/>
              </a:rPr>
              <a:t>Изпълнение</a:t>
            </a:r>
            <a:r>
              <a:rPr lang="ru-RU" sz="2000" b="1" dirty="0" smtClean="0">
                <a:latin typeface="Cambria" panose="02040503050406030204" pitchFamily="18" charset="0"/>
              </a:rPr>
              <a:t> на </a:t>
            </a:r>
            <a:r>
              <a:rPr lang="ru-RU" sz="2000" b="1" dirty="0" err="1" smtClean="0">
                <a:latin typeface="Cambria" panose="02040503050406030204" pitchFamily="18" charset="0"/>
              </a:rPr>
              <a:t>интегрирани</a:t>
            </a:r>
            <a:r>
              <a:rPr lang="ru-RU" sz="2000" b="1" dirty="0" smtClean="0">
                <a:latin typeface="Cambria" panose="02040503050406030204" pitchFamily="18" charset="0"/>
              </a:rPr>
              <a:t> </a:t>
            </a:r>
            <a:r>
              <a:rPr lang="ru-RU" sz="2000" b="1" dirty="0" err="1" smtClean="0">
                <a:latin typeface="Cambria" panose="02040503050406030204" pitchFamily="18" charset="0"/>
              </a:rPr>
              <a:t>планове</a:t>
            </a:r>
            <a:r>
              <a:rPr lang="ru-RU" sz="2000" b="1" dirty="0" smtClean="0">
                <a:latin typeface="Cambria" panose="02040503050406030204" pitchFamily="18" charset="0"/>
              </a:rPr>
              <a:t> за </a:t>
            </a:r>
            <a:r>
              <a:rPr lang="ru-RU" sz="2000" b="1" dirty="0" err="1" smtClean="0">
                <a:latin typeface="Cambria" panose="02040503050406030204" pitchFamily="18" charset="0"/>
              </a:rPr>
              <a:t>градско</a:t>
            </a:r>
            <a:r>
              <a:rPr lang="ru-RU" sz="2000" b="1" dirty="0" smtClean="0">
                <a:latin typeface="Cambria" panose="02040503050406030204" pitchFamily="18" charset="0"/>
              </a:rPr>
              <a:t> </a:t>
            </a:r>
            <a:r>
              <a:rPr lang="ru-RU" sz="2000" b="1" dirty="0" err="1" smtClean="0">
                <a:latin typeface="Cambria" panose="02040503050406030204" pitchFamily="18" charset="0"/>
              </a:rPr>
              <a:t>възстановяване</a:t>
            </a:r>
            <a:r>
              <a:rPr lang="ru-RU" sz="2000" b="1" dirty="0" smtClean="0">
                <a:latin typeface="Cambria" panose="02040503050406030204" pitchFamily="18" charset="0"/>
              </a:rPr>
              <a:t> и развитие 2014 – 2020 – Кюстендил“</a:t>
            </a:r>
          </a:p>
          <a:p>
            <a:pPr marL="36576" indent="0" algn="just">
              <a:buNone/>
            </a:pPr>
            <a:endParaRPr lang="ru-RU" sz="1600" b="1" dirty="0" smtClean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  </a:t>
            </a:r>
            <a:r>
              <a:rPr lang="ru-RU" sz="1600" b="1" dirty="0" err="1" smtClean="0">
                <a:latin typeface="Cambria" panose="02040503050406030204" pitchFamily="18" charset="0"/>
              </a:rPr>
              <a:t>Основен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>
                <a:latin typeface="Cambria" panose="02040503050406030204" pitchFamily="18" charset="0"/>
              </a:rPr>
              <a:t>обект, включен в </a:t>
            </a:r>
            <a:r>
              <a:rPr lang="ru-RU" sz="1600" b="1" dirty="0" err="1">
                <a:latin typeface="Cambria" panose="02040503050406030204" pitchFamily="18" charset="0"/>
              </a:rPr>
              <a:t>Инвестиционната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програма</a:t>
            </a:r>
            <a:r>
              <a:rPr lang="ru-RU" sz="1600" b="1" dirty="0">
                <a:latin typeface="Cambria" panose="02040503050406030204" pitchFamily="18" charset="0"/>
              </a:rPr>
              <a:t> на Община </a:t>
            </a:r>
            <a:r>
              <a:rPr lang="ru-RU" sz="1600" b="1" dirty="0" err="1">
                <a:latin typeface="Cambria" panose="02040503050406030204" pitchFamily="18" charset="0"/>
              </a:rPr>
              <a:t>Кюстендил</a:t>
            </a: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  Обща цел </a:t>
            </a:r>
            <a:r>
              <a:rPr lang="ru-RU" sz="1600" b="1" dirty="0">
                <a:latin typeface="Cambria" panose="02040503050406030204" pitchFamily="18" charset="0"/>
              </a:rPr>
              <a:t>на проекта</a:t>
            </a:r>
            <a:r>
              <a:rPr lang="ru-RU" sz="1600" b="1" dirty="0" smtClean="0">
                <a:latin typeface="Cambria" panose="02040503050406030204" pitchFamily="18" charset="0"/>
              </a:rPr>
              <a:t>: Подобряване на </a:t>
            </a:r>
            <a:r>
              <a:rPr lang="ru-RU" sz="1600" b="1" dirty="0" err="1" smtClean="0">
                <a:latin typeface="Cambria" panose="02040503050406030204" pitchFamily="18" charset="0"/>
              </a:rPr>
              <a:t>физическата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>
                <a:latin typeface="Cambria" panose="02040503050406030204" pitchFamily="18" charset="0"/>
              </a:rPr>
              <a:t>и </a:t>
            </a:r>
            <a:r>
              <a:rPr lang="ru-RU" sz="1600" b="1" dirty="0" err="1">
                <a:latin typeface="Cambria" panose="02040503050406030204" pitchFamily="18" charset="0"/>
              </a:rPr>
              <a:t>жизнената</a:t>
            </a:r>
            <a:r>
              <a:rPr lang="ru-RU" sz="1600" b="1" dirty="0">
                <a:latin typeface="Cambria" panose="02040503050406030204" pitchFamily="18" charset="0"/>
              </a:rPr>
              <a:t> среда и </a:t>
            </a:r>
            <a:r>
              <a:rPr lang="ru-RU" sz="1600" b="1" dirty="0" err="1" smtClean="0">
                <a:latin typeface="Cambria" panose="02040503050406030204" pitchFamily="18" charset="0"/>
              </a:rPr>
              <a:t>ревитализиране</a:t>
            </a:r>
            <a:r>
              <a:rPr lang="ru-RU" sz="1600" b="1" dirty="0" smtClean="0">
                <a:latin typeface="Cambria" panose="02040503050406030204" pitchFamily="18" charset="0"/>
              </a:rPr>
              <a:t> на  </a:t>
            </a:r>
            <a:r>
              <a:rPr lang="ru-RU" sz="1600" b="1" dirty="0" err="1">
                <a:latin typeface="Cambria" panose="02040503050406030204" pitchFamily="18" charset="0"/>
              </a:rPr>
              <a:t>приоритетни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градски</a:t>
            </a:r>
            <a:r>
              <a:rPr lang="ru-RU" sz="1600" b="1" dirty="0">
                <a:latin typeface="Cambria" panose="02040503050406030204" pitchFamily="18" charset="0"/>
              </a:rPr>
              <a:t> части в град </a:t>
            </a:r>
            <a:r>
              <a:rPr lang="ru-RU" sz="1600" b="1" dirty="0" smtClean="0">
                <a:latin typeface="Cambria" panose="02040503050406030204" pitchFamily="18" charset="0"/>
              </a:rPr>
              <a:t>Кюстендил посредством </a:t>
            </a: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dirty="0" err="1" smtClean="0">
                <a:latin typeface="Cambria" panose="02040503050406030204" pitchFamily="18" charset="0"/>
              </a:rPr>
              <a:t>прилагане</a:t>
            </a:r>
            <a:r>
              <a:rPr lang="ru-RU" sz="1600" b="1" dirty="0" smtClean="0">
                <a:latin typeface="Cambria" panose="02040503050406030204" pitchFamily="18" charset="0"/>
              </a:rPr>
              <a:t> на </a:t>
            </a:r>
            <a:r>
              <a:rPr lang="ru-RU" sz="1600" b="1" dirty="0" err="1" smtClean="0">
                <a:latin typeface="Cambria" panose="02040503050406030204" pitchFamily="18" charset="0"/>
              </a:rPr>
              <a:t>съвременни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>
                <a:latin typeface="Cambria" panose="02040503050406030204" pitchFamily="18" charset="0"/>
              </a:rPr>
              <a:t>и </a:t>
            </a:r>
            <a:r>
              <a:rPr lang="ru-RU" sz="1600" b="1" dirty="0" err="1">
                <a:latin typeface="Cambria" panose="02040503050406030204" pitchFamily="18" charset="0"/>
              </a:rPr>
              <a:t>иновативни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ландшафтни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smtClean="0">
                <a:latin typeface="Cambria" panose="02040503050406030204" pitchFamily="18" charset="0"/>
              </a:rPr>
              <a:t>решения, </a:t>
            </a:r>
            <a:r>
              <a:rPr lang="ru-RU" sz="1600" b="1" dirty="0" err="1" smtClean="0">
                <a:latin typeface="Cambria" panose="02040503050406030204" pitchFamily="18" charset="0"/>
              </a:rPr>
              <a:t>повишаващи</a:t>
            </a:r>
            <a:r>
              <a:rPr lang="ru-RU" sz="1600" b="1" dirty="0" smtClean="0">
                <a:latin typeface="Cambria" panose="02040503050406030204" pitchFamily="18" charset="0"/>
              </a:rPr>
              <a:t>  </a:t>
            </a:r>
            <a:r>
              <a:rPr lang="ru-RU" sz="1600" b="1" dirty="0" err="1" smtClean="0">
                <a:latin typeface="Cambria" panose="02040503050406030204" pitchFamily="18" charset="0"/>
              </a:rPr>
              <a:t>качеството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>
                <a:latin typeface="Cambria" panose="02040503050406030204" pitchFamily="18" charset="0"/>
              </a:rPr>
              <a:t>на </a:t>
            </a:r>
            <a:r>
              <a:rPr lang="ru-RU" sz="1600" b="1" dirty="0" err="1">
                <a:latin typeface="Cambria" panose="02040503050406030204" pitchFamily="18" charset="0"/>
              </a:rPr>
              <a:t>жизнената</a:t>
            </a:r>
            <a:r>
              <a:rPr lang="ru-RU" sz="1600" b="1" dirty="0">
                <a:latin typeface="Cambria" panose="02040503050406030204" pitchFamily="18" charset="0"/>
              </a:rPr>
              <a:t> среда в града.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212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0497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556" y="168559"/>
            <a:ext cx="2170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5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79512" y="1916832"/>
            <a:ext cx="8856984" cy="4669979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endParaRPr lang="ru-RU" sz="1600" b="1" dirty="0" smtClean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Продължителност </a:t>
            </a:r>
            <a:r>
              <a:rPr lang="ru-RU" sz="1600" b="1" dirty="0">
                <a:latin typeface="Cambria" panose="02040503050406030204" pitchFamily="18" charset="0"/>
              </a:rPr>
              <a:t>на проекта: 07.12.2016 г.-07.09.2018 </a:t>
            </a:r>
            <a:r>
              <a:rPr lang="ru-RU" sz="1600" b="1" dirty="0" smtClean="0">
                <a:latin typeface="Cambria" panose="02040503050406030204" pitchFamily="18" charset="0"/>
              </a:rPr>
              <a:t>г.</a:t>
            </a: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Обща </a:t>
            </a:r>
            <a:r>
              <a:rPr lang="ru-RU" sz="1600" b="1" dirty="0">
                <a:latin typeface="Cambria" panose="02040503050406030204" pitchFamily="18" charset="0"/>
              </a:rPr>
              <a:t>стойност на проекта: 4 688 751,23 лв</a:t>
            </a:r>
            <a:r>
              <a:rPr lang="ru-RU" sz="1600" b="1" dirty="0" smtClean="0">
                <a:latin typeface="Cambria" panose="02040503050406030204" pitchFamily="18" charset="0"/>
              </a:rPr>
              <a:t>.</a:t>
            </a:r>
          </a:p>
          <a:p>
            <a:pPr marL="36576" indent="0" algn="just">
              <a:buNone/>
            </a:pPr>
            <a:r>
              <a:rPr lang="ru-RU" sz="1600" b="1" dirty="0" err="1" smtClean="0">
                <a:latin typeface="Cambria" panose="02040503050406030204" pitchFamily="18" charset="0"/>
              </a:rPr>
              <a:t>Очаквани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latin typeface="Cambria" panose="02040503050406030204" pitchFamily="18" charset="0"/>
              </a:rPr>
              <a:t>резултати</a:t>
            </a:r>
            <a:r>
              <a:rPr lang="ru-RU" sz="1600" b="1" dirty="0" smtClean="0">
                <a:latin typeface="Cambria" panose="02040503050406030204" pitchFamily="18" charset="0"/>
              </a:rPr>
              <a:t>: </a:t>
            </a: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- </a:t>
            </a:r>
            <a:r>
              <a:rPr lang="ru-RU" sz="1600" b="1" dirty="0" err="1" smtClean="0">
                <a:latin typeface="Cambria" panose="02040503050406030204" pitchFamily="18" charset="0"/>
              </a:rPr>
              <a:t>Обновена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latin typeface="Cambria" panose="02040503050406030204" pitchFamily="18" charset="0"/>
              </a:rPr>
              <a:t>физическа</a:t>
            </a:r>
            <a:r>
              <a:rPr lang="ru-RU" sz="1600" b="1" dirty="0">
                <a:latin typeface="Cambria" panose="02040503050406030204" pitchFamily="18" charset="0"/>
              </a:rPr>
              <a:t> среда по </a:t>
            </a:r>
            <a:r>
              <a:rPr lang="ru-RU" sz="1600" b="1" dirty="0" err="1">
                <a:latin typeface="Cambria" panose="02040503050406030204" pitchFamily="18" charset="0"/>
              </a:rPr>
              <a:t>поречието</a:t>
            </a:r>
            <a:r>
              <a:rPr lang="ru-RU" sz="1600" b="1" dirty="0">
                <a:latin typeface="Cambria" panose="02040503050406030204" pitchFamily="18" charset="0"/>
              </a:rPr>
              <a:t> на река </a:t>
            </a:r>
            <a:r>
              <a:rPr lang="ru-RU" sz="1600" b="1" dirty="0" smtClean="0">
                <a:latin typeface="Cambria" panose="02040503050406030204" pitchFamily="18" charset="0"/>
              </a:rPr>
              <a:t>Банщица, чрез </a:t>
            </a:r>
            <a:r>
              <a:rPr lang="ru-RU" sz="1600" b="1" dirty="0" err="1" smtClean="0">
                <a:latin typeface="Cambria" panose="02040503050406030204" pitchFamily="18" charset="0"/>
              </a:rPr>
              <a:t>рехабилитация</a:t>
            </a:r>
            <a:r>
              <a:rPr lang="ru-RU" sz="1600" b="1" dirty="0" smtClean="0">
                <a:latin typeface="Cambria" panose="02040503050406030204" pitchFamily="18" charset="0"/>
              </a:rPr>
              <a:t> и </a:t>
            </a:r>
            <a:r>
              <a:rPr lang="ru-RU" sz="1600" b="1" dirty="0" err="1" smtClean="0">
                <a:latin typeface="Cambria" panose="02040503050406030204" pitchFamily="18" charset="0"/>
              </a:rPr>
              <a:t>създаване</a:t>
            </a:r>
            <a:r>
              <a:rPr lang="ru-RU" sz="1600" b="1" dirty="0" smtClean="0">
                <a:latin typeface="Cambria" panose="02040503050406030204" pitchFamily="18" charset="0"/>
              </a:rPr>
              <a:t> на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  <a:r>
              <a:rPr lang="ru-RU" sz="1600" b="1" dirty="0" smtClean="0">
                <a:latin typeface="Cambria" panose="02040503050406030204" pitchFamily="18" charset="0"/>
              </a:rPr>
              <a:t>нови зелени </a:t>
            </a:r>
            <a:r>
              <a:rPr lang="ru-RU" sz="1600" b="1" dirty="0" err="1" smtClean="0">
                <a:latin typeface="Cambria" panose="02040503050406030204" pitchFamily="18" charset="0"/>
              </a:rPr>
              <a:t>площи</a:t>
            </a:r>
            <a:r>
              <a:rPr lang="ru-RU" sz="1600" b="1" dirty="0" smtClean="0">
                <a:latin typeface="Cambria" panose="02040503050406030204" pitchFamily="18" charset="0"/>
              </a:rPr>
              <a:t> в размер на 42530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  <a:r>
              <a:rPr lang="ru-RU" sz="1600" b="1" dirty="0" err="1">
                <a:latin typeface="Cambria" panose="02040503050406030204" pitchFamily="18" charset="0"/>
              </a:rPr>
              <a:t>квадратни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  <a:r>
              <a:rPr lang="ru-RU" sz="1600" b="1" dirty="0" smtClean="0">
                <a:latin typeface="Cambria" panose="02040503050406030204" pitchFamily="18" charset="0"/>
              </a:rPr>
              <a:t>метра;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  <a:endParaRPr lang="ru-RU" sz="1600" b="1" dirty="0" smtClean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- </a:t>
            </a:r>
            <a:r>
              <a:rPr lang="ru-RU" sz="1600" b="1" dirty="0" err="1" smtClean="0">
                <a:latin typeface="Cambria" panose="02040503050406030204" pitchFamily="18" charset="0"/>
              </a:rPr>
              <a:t>Изградена</a:t>
            </a:r>
            <a:r>
              <a:rPr lang="ru-RU" sz="1600" b="1" dirty="0" smtClean="0">
                <a:latin typeface="Cambria" panose="02040503050406030204" pitchFamily="18" charset="0"/>
              </a:rPr>
              <a:t> и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  <a:r>
              <a:rPr lang="ru-RU" sz="1600" b="1" dirty="0" err="1" smtClean="0">
                <a:latin typeface="Cambria" panose="02040503050406030204" pitchFamily="18" charset="0"/>
              </a:rPr>
              <a:t>възстановена</a:t>
            </a:r>
            <a:r>
              <a:rPr lang="ru-RU" sz="1600" b="1" dirty="0">
                <a:latin typeface="Cambria" panose="02040503050406030204" pitchFamily="18" charset="0"/>
              </a:rPr>
              <a:t> зона за </a:t>
            </a:r>
            <a:r>
              <a:rPr lang="ru-RU" sz="1600" b="1" dirty="0" err="1">
                <a:latin typeface="Cambria" panose="02040503050406030204" pitchFamily="18" charset="0"/>
              </a:rPr>
              <a:t>отдих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  <a:r>
              <a:rPr lang="ru-RU" sz="1600" b="1" dirty="0" smtClean="0">
                <a:latin typeface="Cambria" panose="02040503050406030204" pitchFamily="18" charset="0"/>
              </a:rPr>
              <a:t>на парка при </a:t>
            </a:r>
            <a:r>
              <a:rPr lang="ru-RU" sz="1600" b="1" dirty="0" err="1" smtClean="0">
                <a:latin typeface="Cambria" panose="02040503050406030204" pitchFamily="18" charset="0"/>
              </a:rPr>
              <a:t>Художествената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latin typeface="Cambria" panose="02040503050406030204" pitchFamily="18" charset="0"/>
              </a:rPr>
              <a:t>галерия</a:t>
            </a:r>
            <a:r>
              <a:rPr lang="ru-RU" sz="1600" b="1" dirty="0" smtClean="0">
                <a:latin typeface="Cambria" panose="02040503050406030204" pitchFamily="18" charset="0"/>
              </a:rPr>
              <a:t>, на </a:t>
            </a:r>
            <a:r>
              <a:rPr lang="ru-RU" sz="1600" b="1" dirty="0" err="1" smtClean="0">
                <a:latin typeface="Cambria" panose="02040503050406030204" pitchFamily="18" charset="0"/>
              </a:rPr>
              <a:t>площ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>
                <a:latin typeface="Cambria" panose="02040503050406030204" pitchFamily="18" charset="0"/>
              </a:rPr>
              <a:t>от </a:t>
            </a:r>
            <a:r>
              <a:rPr lang="ru-RU" sz="1600" b="1" dirty="0" smtClean="0">
                <a:latin typeface="Cambria" panose="02040503050406030204" pitchFamily="18" charset="0"/>
              </a:rPr>
              <a:t>16 976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  <a:r>
              <a:rPr lang="ru-RU" sz="1600" b="1" dirty="0" err="1">
                <a:latin typeface="Cambria" panose="02040503050406030204" pitchFamily="18" charset="0"/>
              </a:rPr>
              <a:t>квадратни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  <a:r>
              <a:rPr lang="ru-RU" sz="1600" b="1" dirty="0" smtClean="0">
                <a:latin typeface="Cambria" panose="02040503050406030204" pitchFamily="18" charset="0"/>
              </a:rPr>
              <a:t>метра, чрез </a:t>
            </a:r>
            <a:r>
              <a:rPr lang="ru-RU" sz="1600" b="1" dirty="0" err="1" smtClean="0">
                <a:latin typeface="Cambria" panose="02040503050406030204" pitchFamily="18" charset="0"/>
              </a:rPr>
              <a:t>озеленяване</a:t>
            </a:r>
            <a:r>
              <a:rPr lang="ru-RU" sz="1600" b="1" dirty="0">
                <a:latin typeface="Cambria" panose="02040503050406030204" pitchFamily="18" charset="0"/>
              </a:rPr>
              <a:t>, </a:t>
            </a:r>
            <a:r>
              <a:rPr lang="ru-RU" sz="1600" b="1" dirty="0" smtClean="0">
                <a:latin typeface="Cambria" panose="02040503050406030204" pitchFamily="18" charset="0"/>
              </a:rPr>
              <a:t>осветление</a:t>
            </a:r>
            <a:r>
              <a:rPr lang="ru-RU" sz="1600" b="1" dirty="0">
                <a:latin typeface="Cambria" panose="02040503050406030204" pitchFamily="18" charset="0"/>
              </a:rPr>
              <a:t>, </a:t>
            </a:r>
            <a:r>
              <a:rPr lang="ru-RU" sz="1600" b="1" dirty="0" err="1" smtClean="0">
                <a:latin typeface="Cambria" panose="02040503050406030204" pitchFamily="18" charset="0"/>
              </a:rPr>
              <a:t>алейна</a:t>
            </a:r>
            <a:r>
              <a:rPr lang="ru-RU" sz="1600" b="1" dirty="0" smtClean="0">
                <a:latin typeface="Cambria" panose="02040503050406030204" pitchFamily="18" charset="0"/>
              </a:rPr>
              <a:t> мрежа и</a:t>
            </a: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настилки</a:t>
            </a:r>
            <a:r>
              <a:rPr lang="ru-RU" sz="1600" b="1" dirty="0">
                <a:latin typeface="Cambria" panose="02040503050406030204" pitchFamily="18" charset="0"/>
              </a:rPr>
              <a:t>, </a:t>
            </a:r>
            <a:r>
              <a:rPr lang="ru-RU" sz="1600" b="1" dirty="0" smtClean="0">
                <a:latin typeface="Cambria" panose="02040503050406030204" pitchFamily="18" charset="0"/>
              </a:rPr>
              <a:t>фонтан и др.;</a:t>
            </a: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 - </a:t>
            </a:r>
            <a:r>
              <a:rPr lang="ru-RU" sz="1600" b="1" dirty="0" err="1" smtClean="0">
                <a:latin typeface="Cambria" panose="02040503050406030204" pitchFamily="18" charset="0"/>
              </a:rPr>
              <a:t>Изградена</a:t>
            </a:r>
            <a:r>
              <a:rPr lang="ru-RU" sz="1600" b="1" dirty="0" smtClean="0">
                <a:latin typeface="Cambria" panose="02040503050406030204" pitchFamily="18" charset="0"/>
              </a:rPr>
              <a:t> нова улица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  <a:r>
              <a:rPr lang="ru-RU" sz="1600" b="1" dirty="0" smtClean="0">
                <a:latin typeface="Cambria" panose="02040503050406030204" pitchFamily="18" charset="0"/>
              </a:rPr>
              <a:t>от 110 м и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  <a:r>
              <a:rPr lang="ru-RU" sz="1600" b="1" dirty="0" smtClean="0">
                <a:latin typeface="Cambria" panose="02040503050406030204" pitchFamily="18" charset="0"/>
              </a:rPr>
              <a:t>благоустроен </a:t>
            </a:r>
            <a:r>
              <a:rPr lang="ru-RU" sz="1600" b="1" dirty="0" err="1" smtClean="0">
                <a:latin typeface="Cambria" panose="02040503050406030204" pitchFamily="18" charset="0"/>
              </a:rPr>
              <a:t>парцел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  <a:r>
              <a:rPr lang="ru-RU" sz="1600" b="1" dirty="0" smtClean="0">
                <a:latin typeface="Cambria" panose="02040503050406030204" pitchFamily="18" charset="0"/>
              </a:rPr>
              <a:t>от 316 кв. м. за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  <a:r>
              <a:rPr lang="ru-RU" sz="1600" b="1" dirty="0" err="1" smtClean="0">
                <a:latin typeface="Cambria" panose="02040503050406030204" pitchFamily="18" charset="0"/>
              </a:rPr>
              <a:t>озеленяване</a:t>
            </a:r>
            <a:r>
              <a:rPr lang="ru-RU" sz="1600" b="1" dirty="0" smtClean="0">
                <a:latin typeface="Cambria" panose="02040503050406030204" pitchFamily="18" charset="0"/>
              </a:rPr>
              <a:t>, </a:t>
            </a:r>
            <a:r>
              <a:rPr lang="ru-RU" sz="1600" b="1" dirty="0" smtClean="0">
                <a:latin typeface="Cambria" panose="02040503050406030204" pitchFamily="18" charset="0"/>
              </a:rPr>
              <a:t>в </a:t>
            </a:r>
            <a:r>
              <a:rPr lang="ru-RU" sz="1600" b="1" dirty="0" err="1" smtClean="0">
                <a:latin typeface="Cambria" panose="02040503050406030204" pitchFamily="18" charset="0"/>
              </a:rPr>
              <a:t>централната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smtClean="0">
                <a:latin typeface="Cambria" panose="02040503050406030204" pitchFamily="18" charset="0"/>
              </a:rPr>
              <a:t>част на града.</a:t>
            </a:r>
            <a:endParaRPr lang="ru-RU" sz="1600" b="1" dirty="0" smtClean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­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170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8640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5940"/>
            <a:ext cx="2212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21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556" y="4437112"/>
            <a:ext cx="2932113" cy="2200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5030019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Състояние на обектите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smtClean="0">
                <a:latin typeface="Cambria" panose="02040503050406030204" pitchFamily="18" charset="0"/>
              </a:rPr>
              <a:t>на интервенция, преди стартиране на строителството: </a:t>
            </a:r>
            <a:endParaRPr lang="ru-RU" sz="1600" b="1" dirty="0">
              <a:latin typeface="Cambria" panose="02040503050406030204" pitchFamily="18" charset="0"/>
            </a:endParaRPr>
          </a:p>
          <a:p>
            <a:pPr algn="just">
              <a:buFontTx/>
              <a:buChar char="-"/>
            </a:pP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­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212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669" y="201340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01340"/>
            <a:ext cx="2170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2341563" cy="175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956" y="2291138"/>
            <a:ext cx="2768600" cy="2073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0" y="4204466"/>
            <a:ext cx="3200400" cy="2401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62409"/>
            <a:ext cx="3048000" cy="228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062" y="2520879"/>
            <a:ext cx="2451100" cy="18351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88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5881000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23528" y="1772816"/>
            <a:ext cx="8503920" cy="4680520"/>
          </a:xfrm>
        </p:spPr>
        <p:txBody>
          <a:bodyPr>
            <a:noAutofit/>
          </a:bodyPr>
          <a:lstStyle/>
          <a:p>
            <a:pPr marL="36576" indent="0" algn="just">
              <a:buNone/>
            </a:pPr>
            <a:r>
              <a:rPr lang="ru-RU" sz="1600" b="1" i="1" dirty="0">
                <a:latin typeface="Cambria" panose="02040503050406030204" pitchFamily="18" charset="0"/>
              </a:rPr>
              <a:t>Обща стойност на проекта: </a:t>
            </a:r>
            <a:r>
              <a:rPr lang="ru-RU" sz="1600" b="1" dirty="0">
                <a:latin typeface="Cambria" panose="02040503050406030204" pitchFamily="18" charset="0"/>
              </a:rPr>
              <a:t>462 250,00лв., </a:t>
            </a:r>
            <a:endParaRPr lang="ru-RU" sz="1600" b="1" dirty="0" smtClean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i="1" dirty="0" smtClean="0">
                <a:latin typeface="Cambria" panose="02040503050406030204" pitchFamily="18" charset="0"/>
              </a:rPr>
              <a:t>Продължителност: </a:t>
            </a:r>
            <a:r>
              <a:rPr lang="ru-RU" sz="1600" b="1" dirty="0" smtClean="0">
                <a:latin typeface="Cambria" panose="02040503050406030204" pitchFamily="18" charset="0"/>
              </a:rPr>
              <a:t>23.06.2011г. – 23.12.2013г.</a:t>
            </a: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i="1" dirty="0" smtClean="0">
                <a:latin typeface="Cambria" panose="02040503050406030204" pitchFamily="18" charset="0"/>
              </a:rPr>
              <a:t>Съфинансиране</a:t>
            </a:r>
            <a:r>
              <a:rPr lang="ru-RU" sz="1600" b="1" dirty="0" smtClean="0">
                <a:latin typeface="Cambria" panose="02040503050406030204" pitchFamily="18" charset="0"/>
              </a:rPr>
              <a:t> от </a:t>
            </a:r>
            <a:r>
              <a:rPr lang="ru-RU" sz="1600" b="1" dirty="0">
                <a:latin typeface="Cambria" panose="02040503050406030204" pitchFamily="18" charset="0"/>
              </a:rPr>
              <a:t>страна на </a:t>
            </a:r>
            <a:r>
              <a:rPr lang="ru-RU" sz="1600" b="1" dirty="0" smtClean="0">
                <a:latin typeface="Cambria" panose="02040503050406030204" pitchFamily="18" charset="0"/>
              </a:rPr>
              <a:t>Община Кюстендил </a:t>
            </a:r>
            <a:r>
              <a:rPr lang="ru-RU" sz="1600" b="1" dirty="0">
                <a:latin typeface="Cambria" panose="02040503050406030204" pitchFamily="18" charset="0"/>
              </a:rPr>
              <a:t>в размер на  23 112,50лв.</a:t>
            </a:r>
          </a:p>
          <a:p>
            <a:pPr marL="36576" indent="0" algn="just">
              <a:buNone/>
            </a:pPr>
            <a:endParaRPr lang="bg-BG" sz="1600" b="1" i="1" dirty="0" smtClean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bg-BG" sz="1600" b="1" i="1" dirty="0" smtClean="0">
                <a:latin typeface="Cambria" panose="02040503050406030204" pitchFamily="18" charset="0"/>
              </a:rPr>
              <a:t>Постигнати резултати: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600" b="1" dirty="0" err="1" smtClean="0">
                <a:latin typeface="Cambria" panose="02040503050406030204" pitchFamily="18" charset="0"/>
              </a:rPr>
              <a:t>Изработен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latin typeface="Cambria" panose="02040503050406030204" pitchFamily="18" charset="0"/>
              </a:rPr>
              <a:t>Интегриран</a:t>
            </a:r>
            <a:r>
              <a:rPr lang="ru-RU" sz="1600" b="1" dirty="0" smtClean="0">
                <a:latin typeface="Cambria" panose="02040503050406030204" pitchFamily="18" charset="0"/>
              </a:rPr>
              <a:t> план </a:t>
            </a:r>
            <a:r>
              <a:rPr lang="ru-RU" sz="1600" b="1" dirty="0">
                <a:latin typeface="Cambria" panose="02040503050406030204" pitchFamily="18" charset="0"/>
              </a:rPr>
              <a:t>за градско възстановяване и развитие (ИПГВР</a:t>
            </a:r>
            <a:r>
              <a:rPr lang="ru-RU" sz="1600" b="1" dirty="0" smtClean="0">
                <a:latin typeface="Cambria" panose="02040503050406030204" pitchFamily="18" charset="0"/>
              </a:rPr>
              <a:t>) на </a:t>
            </a:r>
            <a:r>
              <a:rPr lang="ru-RU" sz="1600" b="1" dirty="0">
                <a:latin typeface="Cambria" panose="02040503050406030204" pitchFamily="18" charset="0"/>
              </a:rPr>
              <a:t>град </a:t>
            </a:r>
            <a:r>
              <a:rPr lang="ru-RU" sz="1600" b="1" dirty="0" smtClean="0">
                <a:latin typeface="Cambria" panose="02040503050406030204" pitchFamily="18" charset="0"/>
              </a:rPr>
              <a:t>Кюстендил: 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sz="1600" b="1" dirty="0" err="1" smtClean="0">
                <a:latin typeface="Cambria" panose="02040503050406030204" pitchFamily="18" charset="0"/>
              </a:rPr>
              <a:t>Изготвен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целеви</a:t>
            </a:r>
            <a:r>
              <a:rPr lang="ru-RU" sz="1600" b="1" dirty="0"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latin typeface="Cambria" panose="02040503050406030204" pitchFamily="18" charset="0"/>
              </a:rPr>
              <a:t>проблемен</a:t>
            </a:r>
            <a:r>
              <a:rPr lang="ru-RU" sz="1600" b="1" dirty="0">
                <a:latin typeface="Cambria" panose="02040503050406030204" pitchFamily="18" charset="0"/>
              </a:rPr>
              <a:t> анализ на </a:t>
            </a:r>
            <a:r>
              <a:rPr lang="ru-RU" sz="1600" b="1" dirty="0" err="1">
                <a:latin typeface="Cambria" panose="02040503050406030204" pitchFamily="18" charset="0"/>
              </a:rPr>
              <a:t>ситуацията</a:t>
            </a:r>
            <a:r>
              <a:rPr lang="ru-RU" sz="1600" b="1" dirty="0">
                <a:latin typeface="Cambria" panose="02040503050406030204" pitchFamily="18" charset="0"/>
              </a:rPr>
              <a:t> в </a:t>
            </a:r>
            <a:r>
              <a:rPr lang="ru-RU" sz="1600" b="1" dirty="0" err="1">
                <a:latin typeface="Cambria" panose="02040503050406030204" pitchFamily="18" charset="0"/>
              </a:rPr>
              <a:t>социално-икономически</a:t>
            </a:r>
            <a:r>
              <a:rPr lang="ru-RU" sz="1600" b="1" dirty="0"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latin typeface="Cambria" panose="02040503050406030204" pitchFamily="18" charset="0"/>
              </a:rPr>
              <a:t>екологичен</a:t>
            </a:r>
            <a:r>
              <a:rPr lang="ru-RU" sz="1600" b="1" dirty="0">
                <a:latin typeface="Cambria" panose="02040503050406030204" pitchFamily="18" charset="0"/>
              </a:rPr>
              <a:t> план, и по отношение на </a:t>
            </a:r>
            <a:r>
              <a:rPr lang="ru-RU" sz="1600" b="1" dirty="0" err="1">
                <a:latin typeface="Cambria" panose="02040503050406030204" pitchFamily="18" charset="0"/>
              </a:rPr>
              <a:t>осигуреността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територията</a:t>
            </a:r>
            <a:r>
              <a:rPr lang="ru-RU" sz="1600" b="1" dirty="0">
                <a:latin typeface="Cambria" panose="02040503050406030204" pitchFamily="18" charset="0"/>
              </a:rPr>
              <a:t> с </a:t>
            </a:r>
            <a:r>
              <a:rPr lang="ru-RU" sz="1600" b="1" dirty="0" err="1">
                <a:latin typeface="Cambria" panose="02040503050406030204" pitchFamily="18" charset="0"/>
              </a:rPr>
              <a:t>действащи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устройствени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latin typeface="Cambria" panose="02040503050406030204" pitchFamily="18" charset="0"/>
              </a:rPr>
              <a:t>планове</a:t>
            </a:r>
            <a:r>
              <a:rPr lang="ru-RU" sz="1600" b="1" dirty="0" smtClean="0">
                <a:latin typeface="Cambria" panose="02040503050406030204" pitchFamily="18" charset="0"/>
              </a:rPr>
              <a:t>/</a:t>
            </a:r>
            <a:r>
              <a:rPr lang="ru-RU" sz="1600" b="1" dirty="0" err="1" smtClean="0">
                <a:latin typeface="Cambria" panose="02040503050406030204" pitchFamily="18" charset="0"/>
              </a:rPr>
              <a:t>схеми</a:t>
            </a:r>
            <a:r>
              <a:rPr lang="ru-RU" sz="1600" b="1" dirty="0" smtClean="0">
                <a:latin typeface="Cambria" panose="02040503050406030204" pitchFamily="18" charset="0"/>
              </a:rPr>
              <a:t>;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sz="1600" b="1" dirty="0" err="1" smtClean="0">
                <a:latin typeface="Cambria" panose="02040503050406030204" pitchFamily="18" charset="0"/>
              </a:rPr>
              <a:t>Изработена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>
                <a:latin typeface="Cambria" panose="02040503050406030204" pitchFamily="18" charset="0"/>
              </a:rPr>
              <a:t>и </a:t>
            </a:r>
            <a:r>
              <a:rPr lang="ru-RU" sz="1600" b="1" dirty="0" err="1">
                <a:latin typeface="Cambria" panose="02040503050406030204" pitchFamily="18" charset="0"/>
              </a:rPr>
              <a:t>консолидирана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визия</a:t>
            </a:r>
            <a:r>
              <a:rPr lang="ru-RU" sz="1600" b="1" dirty="0">
                <a:latin typeface="Cambria" panose="02040503050406030204" pitchFamily="18" charset="0"/>
              </a:rPr>
              <a:t> за </a:t>
            </a:r>
            <a:r>
              <a:rPr lang="ru-RU" sz="1600" b="1" dirty="0" err="1">
                <a:latin typeface="Cambria" panose="02040503050406030204" pitchFamily="18" charset="0"/>
              </a:rPr>
              <a:t>развитието</a:t>
            </a:r>
            <a:r>
              <a:rPr lang="ru-RU" sz="1600" b="1" dirty="0">
                <a:latin typeface="Cambria" panose="02040503050406030204" pitchFamily="18" charset="0"/>
              </a:rPr>
              <a:t> на града до 2020 г</a:t>
            </a:r>
            <a:r>
              <a:rPr lang="ru-RU" sz="1600" b="1" dirty="0" smtClean="0">
                <a:latin typeface="Cambria" panose="02040503050406030204" pitchFamily="18" charset="0"/>
              </a:rPr>
              <a:t>.;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sz="1600" b="1" dirty="0" err="1" smtClean="0">
                <a:latin typeface="Cambria" panose="02040503050406030204" pitchFamily="18" charset="0"/>
              </a:rPr>
              <a:t>Определени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>
                <a:latin typeface="Cambria" panose="02040503050406030204" pitchFamily="18" charset="0"/>
              </a:rPr>
              <a:t>по тип и </a:t>
            </a:r>
            <a:r>
              <a:rPr lang="ru-RU" sz="1600" b="1" dirty="0" err="1">
                <a:latin typeface="Cambria" panose="02040503050406030204" pitchFamily="18" charset="0"/>
              </a:rPr>
              <a:t>териториален</a:t>
            </a:r>
            <a:r>
              <a:rPr lang="ru-RU" sz="1600" b="1" dirty="0">
                <a:latin typeface="Cambria" panose="02040503050406030204" pitchFamily="18" charset="0"/>
              </a:rPr>
              <a:t> обхват </a:t>
            </a:r>
            <a:r>
              <a:rPr lang="ru-RU" sz="1600" b="1" dirty="0" smtClean="0">
                <a:latin typeface="Cambria" panose="02040503050406030204" pitchFamily="18" charset="0"/>
              </a:rPr>
              <a:t>3 </a:t>
            </a:r>
            <a:r>
              <a:rPr lang="ru-RU" sz="1600" b="1" dirty="0" err="1">
                <a:latin typeface="Cambria" panose="02040503050406030204" pitchFamily="18" charset="0"/>
              </a:rPr>
              <a:t>зони</a:t>
            </a:r>
            <a:r>
              <a:rPr lang="ru-RU" sz="1600" b="1" dirty="0">
                <a:latin typeface="Cambria" panose="02040503050406030204" pitchFamily="18" charset="0"/>
              </a:rPr>
              <a:t> за </a:t>
            </a:r>
            <a:r>
              <a:rPr lang="ru-RU" sz="1600" b="1" dirty="0" err="1" smtClean="0">
                <a:latin typeface="Cambria" panose="02040503050406030204" pitchFamily="18" charset="0"/>
              </a:rPr>
              <a:t>въздействие</a:t>
            </a:r>
            <a:r>
              <a:rPr lang="ru-RU" sz="1600" b="1" dirty="0">
                <a:latin typeface="Cambria" panose="02040503050406030204" pitchFamily="18" charset="0"/>
              </a:rPr>
              <a:t>.</a:t>
            </a:r>
            <a:endParaRPr lang="ru-RU" sz="1600" b="1" dirty="0" smtClean="0">
              <a:latin typeface="Cambria" panose="02040503050406030204" pitchFamily="18" charset="0"/>
            </a:endParaRPr>
          </a:p>
          <a:p>
            <a:pPr algn="just">
              <a:buFontTx/>
              <a:buChar char="-"/>
            </a:pPr>
            <a:endParaRPr lang="ru-RU" sz="1600" b="1" dirty="0" smtClean="0">
              <a:latin typeface="Cambria" panose="02040503050406030204" pitchFamily="18" charset="0"/>
            </a:endParaRPr>
          </a:p>
          <a:p>
            <a:pPr algn="just">
              <a:buFontTx/>
              <a:buChar char="-"/>
            </a:pPr>
            <a:endParaRPr lang="ru-RU" sz="2000" b="1" i="1" dirty="0">
              <a:latin typeface="Cambria" panose="02040503050406030204" pitchFamily="18" charset="0"/>
            </a:endParaRPr>
          </a:p>
          <a:p>
            <a:pPr algn="just">
              <a:buFontTx/>
              <a:buChar char="-"/>
            </a:pPr>
            <a:endParaRPr lang="ru-RU" sz="2000" b="1" i="1" dirty="0">
              <a:latin typeface="Cambria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endParaRPr lang="bg-BG" sz="2000" b="1" i="1" dirty="0" smtClean="0">
              <a:latin typeface="Cambria" panose="0204050305040603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10092"/>
            <a:ext cx="740727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1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79512" y="1700808"/>
            <a:ext cx="8856984" cy="4886003"/>
          </a:xfrm>
        </p:spPr>
        <p:txBody>
          <a:bodyPr>
            <a:normAutofit fontScale="92500" lnSpcReduction="20000"/>
          </a:bodyPr>
          <a:lstStyle/>
          <a:p>
            <a:pPr marL="36576" lvl="0" indent="0" algn="ctr">
              <a:buClr>
                <a:srgbClr val="DDDDDD"/>
              </a:buClr>
              <a:buNone/>
            </a:pPr>
            <a:endParaRPr lang="ru-RU" sz="20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ctr">
              <a:lnSpc>
                <a:spcPct val="120000"/>
              </a:lnSpc>
              <a:buClr>
                <a:srgbClr val="DDDDDD"/>
              </a:buClr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АДМИНИСТРАТИВЕН ДОГОВОР</a:t>
            </a:r>
          </a:p>
          <a:p>
            <a:pPr marL="36576" lvl="0" indent="0" algn="ctr">
              <a:lnSpc>
                <a:spcPct val="120000"/>
              </a:lnSpc>
              <a:buClr>
                <a:srgbClr val="DDDDDD"/>
              </a:buClr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GB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№BG16RFOP001-1.030-0004-C01 </a:t>
            </a:r>
            <a:endParaRPr lang="bg-BG" sz="20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ctr">
              <a:lnSpc>
                <a:spcPct val="120000"/>
              </a:lnSpc>
              <a:buClr>
                <a:srgbClr val="DDDDDD"/>
              </a:buClr>
              <a:buNone/>
            </a:pPr>
            <a:r>
              <a:rPr lang="bg-BG" sz="20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по проект </a:t>
            </a: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„</a:t>
            </a:r>
            <a:r>
              <a:rPr lang="ru-RU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Обновяване</a:t>
            </a: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административната</a:t>
            </a: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сграда</a:t>
            </a: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Областна</a:t>
            </a: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дирекция на МВР“ финансиран по процедура за </a:t>
            </a:r>
            <a:r>
              <a:rPr lang="ru-RU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директно</a:t>
            </a: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предоставяне</a:t>
            </a: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BG16RFOP001-1.030 „</a:t>
            </a:r>
            <a:r>
              <a:rPr lang="ru-RU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Изпълнение</a:t>
            </a: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интегрирани</a:t>
            </a: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планове</a:t>
            </a: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за </a:t>
            </a:r>
            <a:r>
              <a:rPr lang="ru-RU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градско</a:t>
            </a: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възстановяване</a:t>
            </a: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и развитие 2014 – 2020 – </a:t>
            </a:r>
            <a:r>
              <a:rPr lang="ru-RU" sz="20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Кюстендил“</a:t>
            </a:r>
          </a:p>
          <a:p>
            <a:pPr marL="36576" lvl="0" indent="0" algn="just">
              <a:buClr>
                <a:srgbClr val="DDDDDD"/>
              </a:buClr>
              <a:buNone/>
            </a:pPr>
            <a:endParaRPr lang="ru-RU" sz="20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lnSpc>
                <a:spcPct val="120000"/>
              </a:lnSpc>
              <a:buClr>
                <a:srgbClr val="DDDDDD"/>
              </a:buClr>
              <a:buNone/>
            </a:pP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Основен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обект, включен в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Инвестиционната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програма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на Община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Кюстендил</a:t>
            </a:r>
            <a:endParaRPr lang="ru-RU" sz="19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lnSpc>
                <a:spcPct val="120000"/>
              </a:lnSpc>
              <a:buClr>
                <a:srgbClr val="DDDDDD"/>
              </a:buClr>
              <a:buNone/>
            </a:pPr>
            <a:r>
              <a:rPr lang="ru-RU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        </a:t>
            </a:r>
          </a:p>
          <a:p>
            <a:pPr marL="36576" lvl="0" indent="0" algn="just">
              <a:lnSpc>
                <a:spcPct val="120000"/>
              </a:lnSpc>
              <a:buClr>
                <a:srgbClr val="DDDDDD"/>
              </a:buClr>
              <a:buNone/>
            </a:pPr>
            <a:r>
              <a:rPr lang="ru-RU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Обща цел на проекта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: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подобряване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енергийната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ефективност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качеството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работна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среда и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осигуряване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достъп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на хора с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увреждания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до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сградата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Областна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дирекция на МВР в гр. Кюстендил.</a:t>
            </a:r>
          </a:p>
          <a:p>
            <a:pPr marL="36576" lvl="0" indent="0" algn="just">
              <a:lnSpc>
                <a:spcPct val="120000"/>
              </a:lnSpc>
              <a:buClr>
                <a:srgbClr val="DDDDDD"/>
              </a:buClr>
              <a:buNone/>
            </a:pPr>
            <a:endParaRPr lang="ru-RU" sz="19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buClr>
                <a:srgbClr val="DDDDDD"/>
              </a:buClr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     </a:t>
            </a:r>
            <a:endParaRPr lang="ru-RU" sz="1600" b="1" dirty="0" smtClean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­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212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1" y="142032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6" y="166305"/>
            <a:ext cx="2170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32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79512" y="2060848"/>
            <a:ext cx="8856984" cy="4525963"/>
          </a:xfrm>
        </p:spPr>
        <p:txBody>
          <a:bodyPr>
            <a:normAutofit fontScale="92500" lnSpcReduction="10000"/>
          </a:bodyPr>
          <a:lstStyle/>
          <a:p>
            <a:pPr marL="36576" lvl="0" indent="0">
              <a:buClr>
                <a:srgbClr val="DDDDDD"/>
              </a:buClr>
              <a:buNone/>
            </a:pPr>
            <a:endParaRPr lang="ru-RU" sz="16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>
              <a:buClr>
                <a:srgbClr val="DDDDDD"/>
              </a:buClr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Продължителност 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на проекта: 10.08.2017 г. - 10.02.2019 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г.</a:t>
            </a:r>
          </a:p>
          <a:p>
            <a:pPr marL="36576" lvl="0" indent="0" algn="ctr">
              <a:buClr>
                <a:srgbClr val="DDDDDD"/>
              </a:buClr>
              <a:buNone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>
              <a:buClr>
                <a:srgbClr val="DDDDDD"/>
              </a:buClr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Обща 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стойност на проекта: 1 175 079,46 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лв.</a:t>
            </a:r>
          </a:p>
          <a:p>
            <a:pPr marL="36576" lvl="0" indent="0">
              <a:buClr>
                <a:srgbClr val="DDDDDD"/>
              </a:buClr>
              <a:buNone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>
              <a:buClr>
                <a:srgbClr val="DDDDDD"/>
              </a:buClr>
              <a:buNone/>
            </a:pP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Очаквани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резултати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</a:p>
          <a:p>
            <a:pPr marL="36576" lvl="0" indent="0">
              <a:buClr>
                <a:srgbClr val="DDDDDD"/>
              </a:buClr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Повишена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енергийна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 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ефективност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 на 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административна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 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сграда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 на ОД 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на МВР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 ­ Кюстендил;  </a:t>
            </a:r>
          </a:p>
          <a:p>
            <a:pPr marL="36576" lvl="0" indent="0">
              <a:buClr>
                <a:srgbClr val="DDDDDD"/>
              </a:buClr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- Достигане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 на 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най-малко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 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клас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 "С" на 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енергопотребление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; </a:t>
            </a:r>
          </a:p>
          <a:p>
            <a:pPr marL="36576" lvl="0" indent="0">
              <a:buClr>
                <a:srgbClr val="DDDDDD"/>
              </a:buClr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Намаляване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 на 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разходите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 за 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енергия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;</a:t>
            </a:r>
            <a:endParaRPr lang="ru-RU" sz="16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buClr>
                <a:srgbClr val="DDDDDD"/>
              </a:buClr>
              <a:buNone/>
            </a:pP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Подобряване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 на 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експлоатационните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 характеристики за 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удължаване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 на 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жизнения</a:t>
            </a: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buClr>
                <a:srgbClr val="DDDDDD"/>
              </a:buClr>
              <a:buNone/>
            </a:pP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цикъл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 на 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сградата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; </a:t>
            </a:r>
          </a:p>
          <a:p>
            <a:pPr marL="36576" lvl="0" indent="0" algn="just">
              <a:buClr>
                <a:srgbClr val="DDDDDD"/>
              </a:buClr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- Подобряване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 на 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условията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 за работа за 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повишаване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 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на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качеството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 на 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предлаганите</a:t>
            </a: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buClr>
                <a:srgbClr val="DDDDDD"/>
              </a:buClr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услуги. </a:t>
            </a: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buClr>
                <a:srgbClr val="DDDDDD"/>
              </a:buClr>
              <a:buNone/>
            </a:pPr>
            <a:endParaRPr lang="ru-RU" sz="16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buClr>
                <a:srgbClr val="DDDDDD"/>
              </a:buClr>
              <a:buNone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buClr>
                <a:srgbClr val="DDDDDD"/>
              </a:buClr>
              <a:buNone/>
            </a:pP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     </a:t>
            </a:r>
            <a:endParaRPr lang="ru-RU" sz="1600" b="1" dirty="0" smtClean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­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212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1" y="142032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6" y="166305"/>
            <a:ext cx="2170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63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047" y="3018995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5030019"/>
          </a:xfrm>
        </p:spPr>
        <p:txBody>
          <a:bodyPr>
            <a:normAutofit/>
          </a:bodyPr>
          <a:lstStyle/>
          <a:p>
            <a:pPr marL="36576" lvl="0" indent="0">
              <a:buClr>
                <a:srgbClr val="DDDDDD"/>
              </a:buClr>
              <a:buNone/>
            </a:pPr>
            <a:endParaRPr lang="ru-RU" sz="16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>
              <a:buClr>
                <a:srgbClr val="DDDDDD"/>
              </a:buClr>
              <a:buNone/>
            </a:pP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Състояние на 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обекта на 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интервенция, преди стартиране на строителството: </a:t>
            </a:r>
          </a:p>
          <a:p>
            <a:pPr marL="36576" lvl="0" indent="0" algn="ctr">
              <a:buClr>
                <a:srgbClr val="DDDDDD"/>
              </a:buClr>
              <a:buNone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buClr>
                <a:srgbClr val="DDDDDD"/>
              </a:buClr>
              <a:buNone/>
            </a:pPr>
            <a:endParaRPr lang="ru-RU" sz="16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buClr>
                <a:srgbClr val="DDDDDD"/>
              </a:buClr>
              <a:buNone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buClr>
                <a:srgbClr val="DDDDDD"/>
              </a:buClr>
              <a:buNone/>
            </a:pP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     </a:t>
            </a:r>
            <a:endParaRPr lang="ru-RU" sz="1600" b="1" dirty="0" smtClean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­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212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1" y="142032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6" y="166305"/>
            <a:ext cx="2170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535602"/>
            <a:ext cx="3095629" cy="232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104">
            <a:off x="5856712" y="2477714"/>
            <a:ext cx="2904307" cy="218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344" y="4733253"/>
            <a:ext cx="2529578" cy="1900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453" y="4428527"/>
            <a:ext cx="2852737" cy="213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95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5462067"/>
          </a:xfrm>
        </p:spPr>
        <p:txBody>
          <a:bodyPr>
            <a:normAutofit fontScale="85000" lnSpcReduction="10000"/>
          </a:bodyPr>
          <a:lstStyle/>
          <a:p>
            <a:pPr marL="36576" lvl="0" indent="0">
              <a:buClr>
                <a:srgbClr val="DDDDDD"/>
              </a:buClr>
              <a:buNone/>
            </a:pPr>
            <a:endParaRPr lang="ru-RU" sz="16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АДМИНИСТРАТИВЕН </a:t>
            </a:r>
            <a:r>
              <a:rPr lang="ru-RU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ДОГОВОР</a:t>
            </a: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№</a:t>
            </a:r>
            <a:r>
              <a:rPr lang="en-GB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BG16RFOP001-1.030-0003-C01</a:t>
            </a:r>
            <a:r>
              <a:rPr lang="bg-BG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за проект „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Обновяване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/реконструкция на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административната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сграда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Общинска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администрация“, финансиран </a:t>
            </a:r>
            <a:r>
              <a:rPr lang="ru-RU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по процедура 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за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директно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предоставяне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BG16RFOP001-1.030 „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Изпълнение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интегрирани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планове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за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градско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възстановяване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и развитие 2014 – 2020 – Кюстендил“</a:t>
            </a:r>
          </a:p>
          <a:p>
            <a:pPr marL="36576" lvl="0" indent="0" algn="just">
              <a:buClr>
                <a:srgbClr val="DDDDDD"/>
              </a:buClr>
              <a:buNone/>
            </a:pPr>
            <a:endParaRPr lang="ru-RU" sz="16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lnSpc>
                <a:spcPct val="160000"/>
              </a:lnSpc>
              <a:buClr>
                <a:srgbClr val="DDDDDD"/>
              </a:buClr>
              <a:buNone/>
            </a:pPr>
            <a:r>
              <a:rPr lang="ru-RU" sz="1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Основен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 обект, включен в </a:t>
            </a:r>
            <a:r>
              <a:rPr lang="ru-RU" sz="1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Инвестиционната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програма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 на Община </a:t>
            </a:r>
            <a:r>
              <a:rPr lang="ru-RU" sz="1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Кюстендил</a:t>
            </a:r>
            <a:endParaRPr lang="ru-RU" sz="18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lnSpc>
                <a:spcPct val="160000"/>
              </a:lnSpc>
              <a:buClr>
                <a:srgbClr val="DDDDDD"/>
              </a:buClr>
              <a:buNone/>
            </a:pPr>
            <a:r>
              <a:rPr lang="ru-RU" sz="18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Обща  цел 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на проекта</a:t>
            </a:r>
            <a:r>
              <a:rPr lang="ru-RU" sz="18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: Повишаване на </a:t>
            </a:r>
            <a:r>
              <a:rPr lang="ru-RU" sz="1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енергийната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ефективност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публичната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 инфраструктура на Община Кюстендил, в </a:t>
            </a:r>
            <a:r>
              <a:rPr lang="ru-RU" sz="1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съответствие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 с целите на </a:t>
            </a:r>
            <a:r>
              <a:rPr lang="ru-RU" sz="1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Инвестиционен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 приоритет „</a:t>
            </a:r>
            <a:r>
              <a:rPr lang="ru-RU" sz="1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Предоставяне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подкрепа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 за </a:t>
            </a:r>
            <a:r>
              <a:rPr lang="ru-RU" sz="1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енергийната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ефективност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, за </a:t>
            </a:r>
            <a:r>
              <a:rPr lang="ru-RU" sz="1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интелигентното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енергийно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 управление и за </a:t>
            </a:r>
            <a:r>
              <a:rPr lang="ru-RU" sz="1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използването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възобновяема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  </a:t>
            </a:r>
            <a:r>
              <a:rPr lang="ru-RU" sz="1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енергия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 в </a:t>
            </a:r>
            <a:r>
              <a:rPr lang="ru-RU" sz="1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публичната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 инфраструктура, </a:t>
            </a:r>
            <a:r>
              <a:rPr lang="ru-RU" sz="1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включително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 в </a:t>
            </a:r>
            <a:r>
              <a:rPr lang="ru-RU" sz="1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обществените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сгради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, и в </a:t>
            </a:r>
            <a:r>
              <a:rPr lang="ru-RU" sz="1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жилищния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 сектор</a:t>
            </a:r>
            <a:r>
              <a:rPr lang="ru-RU" sz="18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“.</a:t>
            </a:r>
            <a:endParaRPr lang="ru-RU" sz="18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lnSpc>
                <a:spcPct val="160000"/>
              </a:lnSpc>
              <a:buClr>
                <a:srgbClr val="DDDDDD"/>
              </a:buClr>
              <a:buNone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lnSpc>
                <a:spcPct val="160000"/>
              </a:lnSpc>
              <a:buClr>
                <a:srgbClr val="DDDDDD"/>
              </a:buClr>
              <a:buNone/>
            </a:pP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     </a:t>
            </a:r>
            <a:r>
              <a:rPr lang="ru-RU" sz="1600" b="1" dirty="0">
                <a:latin typeface="Cambria" panose="02040503050406030204" pitchFamily="18" charset="0"/>
              </a:rPr>
              <a:t> 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212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1" y="142032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6" y="166305"/>
            <a:ext cx="2170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68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5030019"/>
          </a:xfrm>
        </p:spPr>
        <p:txBody>
          <a:bodyPr>
            <a:normAutofit/>
          </a:bodyPr>
          <a:lstStyle/>
          <a:p>
            <a:pPr marL="36576" lvl="0" indent="0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5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Продължителност 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на проекта: 10.08.2017 г.- 10.08.2019 г. </a:t>
            </a:r>
            <a:endParaRPr lang="ru-RU" sz="15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5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Обща 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стойност на проекта: 1 514 400,54 лв.</a:t>
            </a:r>
          </a:p>
          <a:p>
            <a:pPr marL="36576" lvl="0" indent="0" algn="just">
              <a:lnSpc>
                <a:spcPct val="160000"/>
              </a:lnSpc>
              <a:buClr>
                <a:srgbClr val="DDDDDD"/>
              </a:buClr>
              <a:buNone/>
            </a:pP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5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Очаквани</a:t>
            </a:r>
            <a:r>
              <a:rPr lang="ru-RU" sz="15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5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резултати</a:t>
            </a:r>
            <a:r>
              <a:rPr lang="ru-RU" sz="15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: </a:t>
            </a:r>
          </a:p>
          <a:p>
            <a:pPr marL="36576" lvl="0" indent="0" algn="just">
              <a:lnSpc>
                <a:spcPct val="160000"/>
              </a:lnSpc>
              <a:buClr>
                <a:srgbClr val="DDDDDD"/>
              </a:buClr>
              <a:buNone/>
            </a:pP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- Достигане </a:t>
            </a:r>
            <a:r>
              <a:rPr lang="ru-RU" sz="15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най</a:t>
            </a:r>
            <a:r>
              <a:rPr lang="ru-RU" sz="15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­-малко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</a:t>
            </a:r>
            <a:r>
              <a:rPr lang="ru-RU" sz="15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клас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на </a:t>
            </a:r>
            <a:r>
              <a:rPr lang="ru-RU" sz="15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енергопотребление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„С“ в </a:t>
            </a:r>
            <a:r>
              <a:rPr lang="ru-RU" sz="15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публичната</a:t>
            </a:r>
            <a:r>
              <a:rPr lang="ru-RU" sz="15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инфраструктура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– </a:t>
            </a:r>
            <a:r>
              <a:rPr lang="ru-RU" sz="15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сградата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на </a:t>
            </a:r>
            <a:r>
              <a:rPr lang="ru-RU" sz="15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общинската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администрация; </a:t>
            </a:r>
          </a:p>
          <a:p>
            <a:pPr marL="36576" lvl="0" indent="0" algn="just">
              <a:lnSpc>
                <a:spcPct val="160000"/>
              </a:lnSpc>
              <a:buClr>
                <a:srgbClr val="DDDDDD"/>
              </a:buClr>
              <a:buNone/>
            </a:pP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­ </a:t>
            </a:r>
            <a:r>
              <a:rPr lang="ru-RU" sz="15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ru-RU" sz="15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Намаляване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на </a:t>
            </a:r>
            <a:r>
              <a:rPr lang="ru-RU" sz="15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разходите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за </a:t>
            </a:r>
            <a:r>
              <a:rPr lang="ru-RU" sz="15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енергия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на обекта на интервенция; </a:t>
            </a:r>
          </a:p>
          <a:p>
            <a:pPr marL="36576" lvl="0" indent="0" algn="just">
              <a:lnSpc>
                <a:spcPct val="160000"/>
              </a:lnSpc>
              <a:buClr>
                <a:srgbClr val="DDDDDD"/>
              </a:buClr>
              <a:buNone/>
            </a:pPr>
            <a:r>
              <a:rPr lang="ru-RU" sz="15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­- </a:t>
            </a:r>
            <a:r>
              <a:rPr lang="ru-RU" sz="15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По</a:t>
            </a:r>
            <a:r>
              <a:rPr lang="ru-RU" sz="15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­-високо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</a:t>
            </a:r>
            <a:r>
              <a:rPr lang="ru-RU" sz="15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ниво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на </a:t>
            </a:r>
            <a:r>
              <a:rPr lang="ru-RU" sz="15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енергийната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</a:t>
            </a:r>
            <a:r>
              <a:rPr lang="ru-RU" sz="15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ефективност</a:t>
            </a:r>
            <a:r>
              <a:rPr lang="ru-RU" sz="15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,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</a:t>
            </a:r>
            <a:r>
              <a:rPr lang="ru-RU" sz="15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което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</a:t>
            </a:r>
            <a:r>
              <a:rPr lang="ru-RU" sz="15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пряко</a:t>
            </a:r>
            <a:r>
              <a:rPr lang="ru-RU" sz="15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да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</a:t>
            </a:r>
            <a:r>
              <a:rPr lang="ru-RU" sz="15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допринесе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</a:t>
            </a:r>
            <a:r>
              <a:rPr lang="ru-RU" sz="15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за </a:t>
            </a:r>
            <a:r>
              <a:rPr lang="ru-RU" sz="15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намаляване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на </a:t>
            </a:r>
            <a:r>
              <a:rPr lang="ru-RU" sz="15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крайното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</a:t>
            </a:r>
            <a:r>
              <a:rPr lang="ru-RU" sz="15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енергийно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потребление и </a:t>
            </a:r>
            <a:r>
              <a:rPr lang="ru-RU" sz="15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косвено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</a:t>
            </a:r>
            <a:r>
              <a:rPr lang="ru-RU" sz="15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­за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</a:t>
            </a:r>
            <a:r>
              <a:rPr lang="ru-RU" sz="15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намаляване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</a:t>
            </a:r>
            <a:r>
              <a:rPr lang="ru-RU" sz="15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на </a:t>
            </a:r>
            <a:r>
              <a:rPr lang="ru-RU" sz="15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емисиите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на </a:t>
            </a:r>
            <a:r>
              <a:rPr lang="ru-RU" sz="15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парникови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 </a:t>
            </a:r>
            <a:r>
              <a:rPr lang="ru-RU" sz="15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газове</a:t>
            </a: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lang="ru-RU" sz="1500" b="1" dirty="0">
              <a:latin typeface="Cambria" panose="020405030504060302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212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1" y="142032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6" y="166305"/>
            <a:ext cx="2170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74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5030019"/>
          </a:xfrm>
        </p:spPr>
        <p:txBody>
          <a:bodyPr>
            <a:normAutofit/>
          </a:bodyPr>
          <a:lstStyle/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500" b="1" dirty="0">
                <a:solidFill>
                  <a:prstClr val="black"/>
                </a:solidFill>
                <a:latin typeface="Cambria" panose="02040503050406030204" pitchFamily="18" charset="0"/>
              </a:rPr>
              <a:t>Състояние на обекта на интервенция, преди стартиране на строителството</a:t>
            </a:r>
            <a:r>
              <a:rPr lang="ru-RU" sz="15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endParaRPr lang="ru-RU" sz="15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5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endParaRPr lang="ru-RU" sz="15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212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1" y="142032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6" y="166305"/>
            <a:ext cx="2170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9" y="2405063"/>
            <a:ext cx="3073400" cy="204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897" y="2708920"/>
            <a:ext cx="4071937" cy="271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06" y="5137943"/>
            <a:ext cx="2689225" cy="1511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3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79512" y="921956"/>
            <a:ext cx="8856984" cy="5664856"/>
          </a:xfrm>
        </p:spPr>
        <p:txBody>
          <a:bodyPr>
            <a:normAutofit fontScale="77500" lnSpcReduction="20000"/>
          </a:bodyPr>
          <a:lstStyle/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endParaRPr lang="ru-RU" sz="16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АДМИНИСТРАТИВЕН 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ДОГОВОР</a:t>
            </a: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№ </a:t>
            </a:r>
            <a:r>
              <a:rPr lang="en-GB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№ BG16RFOP001-1.030-0005</a:t>
            </a:r>
            <a:r>
              <a:rPr lang="bg-BG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за </a:t>
            </a:r>
            <a:r>
              <a:rPr lang="ru-RU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проект</a:t>
            </a: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„</a:t>
            </a:r>
            <a:r>
              <a:rPr lang="ru-RU" sz="19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Енергийна</a:t>
            </a:r>
            <a:r>
              <a:rPr lang="ru-RU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ефективност</a:t>
            </a:r>
            <a:r>
              <a:rPr lang="ru-RU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в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многофамилни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жилищни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сгради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“, финансиран по процедура за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директно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предоставяне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BG16RFOP001-1.030 „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Изпълнение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интегрирани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планове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за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градско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възстановяване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и развитие 2014 – 2020 – Кюстендил</a:t>
            </a:r>
            <a:r>
              <a:rPr lang="ru-RU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“ </a:t>
            </a:r>
          </a:p>
          <a:p>
            <a:pPr marL="36576" lvl="0" indent="0" algn="just">
              <a:lnSpc>
                <a:spcPct val="150000"/>
              </a:lnSpc>
              <a:buClr>
                <a:srgbClr val="DDDDDD"/>
              </a:buClr>
              <a:buNone/>
            </a:pPr>
            <a:endParaRPr lang="ru-RU" sz="19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9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Основен</a:t>
            </a:r>
            <a:r>
              <a:rPr lang="ru-RU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обект, включен в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Инвестиционната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програма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на Община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Кюстендил</a:t>
            </a:r>
            <a:endParaRPr lang="ru-RU" sz="19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endParaRPr lang="ru-RU" sz="19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9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Целта</a:t>
            </a:r>
            <a:r>
              <a:rPr lang="ru-RU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на проекта е да се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повиши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енергийната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ефективност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жилищния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сектор в </a:t>
            </a:r>
            <a:r>
              <a:rPr lang="ru-RU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град Кюстендил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, чрез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изпълнение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на мерки за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енергийна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ефективност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в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блокове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с </a:t>
            </a:r>
            <a:r>
              <a:rPr lang="ru-RU" sz="19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адреси</a:t>
            </a:r>
            <a:r>
              <a:rPr lang="ru-RU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</a:p>
          <a:p>
            <a:pPr marL="379476" lvl="0" indent="-342900" algn="just">
              <a:lnSpc>
                <a:spcPct val="150000"/>
              </a:lnSpc>
              <a:buClr>
                <a:srgbClr val="DDDDDD"/>
              </a:buClr>
              <a:buAutoNum type="arabicPeriod"/>
            </a:pPr>
            <a:r>
              <a:rPr lang="ru-RU" sz="19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бл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. 43 на ул. "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Гладстон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" № </a:t>
            </a:r>
            <a:r>
              <a:rPr lang="ru-RU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2;</a:t>
            </a:r>
          </a:p>
          <a:p>
            <a:pPr marL="379476" lvl="0" indent="-342900" algn="just">
              <a:lnSpc>
                <a:spcPct val="150000"/>
              </a:lnSpc>
              <a:buClr>
                <a:srgbClr val="DDDDDD"/>
              </a:buClr>
              <a:buAutoNum type="arabicPeriod"/>
            </a:pPr>
            <a:r>
              <a:rPr lang="ru-RU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блок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находящ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се на ул. "Климент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Охридски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" № </a:t>
            </a:r>
            <a:r>
              <a:rPr lang="ru-RU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5;</a:t>
            </a:r>
          </a:p>
          <a:p>
            <a:pPr marL="379476" lvl="0" indent="-342900" algn="just">
              <a:lnSpc>
                <a:spcPct val="150000"/>
              </a:lnSpc>
              <a:buClr>
                <a:srgbClr val="DDDDDD"/>
              </a:buClr>
              <a:buAutoNum type="arabicPeriod"/>
            </a:pPr>
            <a:r>
              <a:rPr lang="ru-RU" sz="19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бл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. 48 на ул. "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Александър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Димитров" № </a:t>
            </a:r>
            <a:r>
              <a:rPr lang="ru-RU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41;</a:t>
            </a:r>
          </a:p>
          <a:p>
            <a:pPr marL="379476" lvl="0" indent="-342900" algn="just">
              <a:lnSpc>
                <a:spcPct val="150000"/>
              </a:lnSpc>
              <a:buClr>
                <a:srgbClr val="DDDDDD"/>
              </a:buClr>
              <a:buAutoNum type="arabicPeriod"/>
            </a:pPr>
            <a:r>
              <a:rPr lang="ru-RU" sz="19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бл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. 121 ул. "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Цар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Освободител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" № </a:t>
            </a:r>
            <a:r>
              <a:rPr lang="ru-RU" sz="19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328;</a:t>
            </a:r>
          </a:p>
          <a:p>
            <a:pPr marL="379476" lvl="0" indent="-342900" algn="just">
              <a:lnSpc>
                <a:spcPct val="150000"/>
              </a:lnSpc>
              <a:buClr>
                <a:srgbClr val="DDDDDD"/>
              </a:buClr>
              <a:buAutoNum type="arabicPeriod"/>
            </a:pPr>
            <a:r>
              <a:rPr lang="ru-RU" sz="19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бл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. 120 ул. "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Цар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9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Освободител</a:t>
            </a:r>
            <a:r>
              <a:rPr lang="ru-RU" sz="1900" b="1" dirty="0">
                <a:solidFill>
                  <a:prstClr val="black"/>
                </a:solidFill>
                <a:latin typeface="Cambria" panose="02040503050406030204" pitchFamily="18" charset="0"/>
              </a:rPr>
              <a:t>" № 326.</a:t>
            </a: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endParaRPr lang="ru-RU" sz="15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endParaRPr lang="ru-RU" sz="15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212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1" y="142032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6" y="166305"/>
            <a:ext cx="2170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3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5030019"/>
          </a:xfrm>
        </p:spPr>
        <p:txBody>
          <a:bodyPr>
            <a:normAutofit/>
          </a:bodyPr>
          <a:lstStyle/>
          <a:p>
            <a:pPr marL="36576" lvl="0" indent="0" algn="just">
              <a:lnSpc>
                <a:spcPct val="150000"/>
              </a:lnSpc>
              <a:buClr>
                <a:srgbClr val="DDDDDD"/>
              </a:buClr>
              <a:buNone/>
            </a:pPr>
            <a:endParaRPr lang="bg-BG" sz="16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lnSpc>
                <a:spcPct val="150000"/>
              </a:lnSpc>
              <a:buClr>
                <a:srgbClr val="DDDDDD"/>
              </a:buClr>
              <a:buNone/>
            </a:pPr>
            <a:r>
              <a:rPr lang="bg-BG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Очаквани </a:t>
            </a:r>
            <a:r>
              <a:rPr lang="bg-BG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резултати: </a:t>
            </a:r>
          </a:p>
          <a:p>
            <a:pPr marL="36576" lvl="0" indent="0" algn="just">
              <a:lnSpc>
                <a:spcPct val="150000"/>
              </a:lnSpc>
              <a:buClr>
                <a:srgbClr val="DDDDDD"/>
              </a:buClr>
              <a:buNone/>
            </a:pPr>
            <a:endParaRPr lang="ru-RU" sz="16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Изпълнение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на 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мерки за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енергийна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ефективнос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т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в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петте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жилищни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блока,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върху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общо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17 752 кв. м.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разгъната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застроена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площ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, с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което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ще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се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достигане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 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най­-малко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 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клас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 на 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енергопотребление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 „С“ 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за всяка от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сградите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ще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се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намалят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разходите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домакинствата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за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енергия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ще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се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подобри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физическата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среда на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обитаване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ще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се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намалят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парниковите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газове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endParaRPr lang="ru-RU" sz="15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5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endParaRPr lang="ru-RU" sz="15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212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1" y="142032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6" y="166305"/>
            <a:ext cx="2170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93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5030019"/>
          </a:xfrm>
        </p:spPr>
        <p:txBody>
          <a:bodyPr>
            <a:normAutofit/>
          </a:bodyPr>
          <a:lstStyle/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Състояние на 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обектите 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на интервенция, преди стартиране на строителството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endParaRPr lang="ru-RU" sz="15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5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endParaRPr lang="ru-RU" sz="15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212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1" y="142032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6" y="166305"/>
            <a:ext cx="2170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59" y="2132856"/>
            <a:ext cx="156686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8" y="1905000"/>
            <a:ext cx="3146425" cy="3048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3807">
            <a:off x="6552029" y="2280132"/>
            <a:ext cx="2418616" cy="5994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2821">
            <a:off x="1915491" y="3705860"/>
            <a:ext cx="2670175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1957387" cy="5773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32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5030019"/>
          </a:xfrm>
        </p:spPr>
        <p:txBody>
          <a:bodyPr>
            <a:normAutofit/>
          </a:bodyPr>
          <a:lstStyle/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</a:endParaRPr>
          </a:p>
          <a:p>
            <a:pPr marL="36576" lvl="0" indent="0" algn="ctr">
              <a:lnSpc>
                <a:spcPct val="110000"/>
              </a:lnSpc>
              <a:buClr>
                <a:srgbClr val="DDDDDD"/>
              </a:buClr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>ПРОЕКТОПРЕДЛОЖЕНИЯ  </a:t>
            </a:r>
          </a:p>
          <a:p>
            <a:pPr marL="36576" lvl="0" indent="0" algn="ctr">
              <a:lnSpc>
                <a:spcPct val="110000"/>
              </a:lnSpc>
              <a:buClr>
                <a:srgbClr val="DDDDDD"/>
              </a:buClr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>В ПРОЦЕС НА ОЦЕНКА, ПОДАДЕНИ </a:t>
            </a:r>
          </a:p>
          <a:p>
            <a:pPr marL="36576" lvl="0" indent="0" algn="ctr">
              <a:lnSpc>
                <a:spcPct val="110000"/>
              </a:lnSpc>
              <a:buClr>
                <a:srgbClr val="DDDDDD"/>
              </a:buClr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>ПО ОПЕРАТИВНА ПРОГРАМА «РЕГИОНИ В РАСТЕЖ» 2014-2020</a:t>
            </a: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</a:endParaRP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</a:endParaRP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endParaRPr lang="ru-RU" sz="15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5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endParaRPr lang="ru-RU" sz="15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212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1" y="142032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6" y="166305"/>
            <a:ext cx="2170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51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62" y="1552873"/>
            <a:ext cx="7092279" cy="4960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40727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5894387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09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5030019"/>
          </a:xfrm>
        </p:spPr>
        <p:txBody>
          <a:bodyPr>
            <a:normAutofit/>
          </a:bodyPr>
          <a:lstStyle/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endParaRPr lang="bg-BG" sz="17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r>
              <a:rPr lang="bg-BG" sz="17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Проектопредложение </a:t>
            </a: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7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«Подобряване </a:t>
            </a:r>
            <a:r>
              <a:rPr lang="ru-RU" sz="1700" b="1" dirty="0">
                <a:solidFill>
                  <a:prstClr val="black"/>
                </a:solidFill>
                <a:latin typeface="Cambria" panose="02040503050406030204" pitchFamily="18" charset="0"/>
              </a:rPr>
              <a:t>на </a:t>
            </a:r>
            <a:r>
              <a:rPr lang="ru-RU" sz="17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социалната</a:t>
            </a:r>
            <a:r>
              <a:rPr lang="ru-RU" sz="1700" b="1" dirty="0">
                <a:solidFill>
                  <a:prstClr val="black"/>
                </a:solidFill>
                <a:latin typeface="Cambria" panose="02040503050406030204" pitchFamily="18" charset="0"/>
              </a:rPr>
              <a:t> инфраструктура в Община Кюстендил–гарант за</a:t>
            </a: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700" b="1" dirty="0">
                <a:solidFill>
                  <a:prstClr val="black"/>
                </a:solidFill>
                <a:latin typeface="Cambria" panose="02040503050406030204" pitchFamily="18" charset="0"/>
              </a:rPr>
              <a:t>устойчив </a:t>
            </a:r>
            <a:r>
              <a:rPr lang="ru-RU" sz="17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модел</a:t>
            </a:r>
            <a:r>
              <a:rPr lang="ru-RU" sz="1700" b="1" dirty="0">
                <a:solidFill>
                  <a:prstClr val="black"/>
                </a:solidFill>
                <a:latin typeface="Cambria" panose="02040503050406030204" pitchFamily="18" charset="0"/>
              </a:rPr>
              <a:t> за </a:t>
            </a:r>
            <a:r>
              <a:rPr lang="ru-RU" sz="17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деинституционализация</a:t>
            </a:r>
            <a:r>
              <a:rPr lang="ru-RU" sz="17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»,  </a:t>
            </a:r>
            <a:r>
              <a:rPr lang="ru-RU" sz="17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подаден</a:t>
            </a:r>
            <a:r>
              <a:rPr lang="ru-RU" sz="17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за </a:t>
            </a:r>
            <a:r>
              <a:rPr lang="ru-RU" sz="17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финансиране</a:t>
            </a:r>
            <a:r>
              <a:rPr lang="ru-RU" sz="1700" b="1" dirty="0">
                <a:solidFill>
                  <a:prstClr val="black"/>
                </a:solidFill>
                <a:latin typeface="Cambria" panose="02040503050406030204" pitchFamily="18" charset="0"/>
              </a:rPr>
              <a:t> по </a:t>
            </a:r>
            <a:r>
              <a:rPr lang="ru-RU" sz="17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процедура </a:t>
            </a:r>
            <a:r>
              <a:rPr lang="en-GB" sz="1700" b="1" dirty="0">
                <a:solidFill>
                  <a:prstClr val="black"/>
                </a:solidFill>
                <a:latin typeface="Cambria" panose="02040503050406030204" pitchFamily="18" charset="0"/>
              </a:rPr>
              <a:t>BG16RFOP001-5.001</a:t>
            </a:r>
            <a:r>
              <a:rPr lang="ru-RU" sz="17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700" b="1" dirty="0">
                <a:solidFill>
                  <a:prstClr val="black"/>
                </a:solidFill>
                <a:latin typeface="Cambria" panose="02040503050406030204" pitchFamily="18" charset="0"/>
              </a:rPr>
              <a:t>„</a:t>
            </a:r>
            <a:r>
              <a:rPr lang="ru-RU" sz="17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Подкрепа</a:t>
            </a:r>
            <a:r>
              <a:rPr lang="ru-RU" sz="1700" b="1" dirty="0">
                <a:solidFill>
                  <a:prstClr val="black"/>
                </a:solidFill>
                <a:latin typeface="Cambria" panose="02040503050406030204" pitchFamily="18" charset="0"/>
              </a:rPr>
              <a:t> за </a:t>
            </a:r>
            <a:r>
              <a:rPr lang="ru-RU" sz="17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деинституционализация</a:t>
            </a:r>
            <a:r>
              <a:rPr lang="ru-RU" sz="17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7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грижите</a:t>
            </a:r>
            <a:r>
              <a:rPr lang="ru-RU" sz="1700" b="1" dirty="0">
                <a:solidFill>
                  <a:prstClr val="black"/>
                </a:solidFill>
                <a:latin typeface="Cambria" panose="02040503050406030204" pitchFamily="18" charset="0"/>
              </a:rPr>
              <a:t> за </a:t>
            </a:r>
            <a:r>
              <a:rPr lang="ru-RU" sz="17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деца</a:t>
            </a:r>
            <a:r>
              <a:rPr lang="ru-RU" sz="17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“</a:t>
            </a:r>
            <a:endParaRPr lang="bg-BG" sz="3200" b="1" dirty="0" smtClean="0">
              <a:ln w="11430"/>
              <a:gradFill>
                <a:gsLst>
                  <a:gs pos="0">
                    <a:srgbClr val="4D4D4D">
                      <a:tint val="90000"/>
                      <a:satMod val="120000"/>
                    </a:srgbClr>
                  </a:gs>
                  <a:gs pos="25000">
                    <a:srgbClr val="4D4D4D">
                      <a:tint val="93000"/>
                      <a:satMod val="120000"/>
                    </a:srgbClr>
                  </a:gs>
                  <a:gs pos="50000">
                    <a:srgbClr val="4D4D4D">
                      <a:shade val="89000"/>
                      <a:satMod val="110000"/>
                    </a:srgbClr>
                  </a:gs>
                  <a:gs pos="75000">
                    <a:srgbClr val="4D4D4D">
                      <a:tint val="93000"/>
                      <a:satMod val="120000"/>
                    </a:srgbClr>
                  </a:gs>
                  <a:gs pos="100000">
                    <a:srgbClr val="4D4D4D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36576" lvl="0" indent="0" algn="just">
              <a:buClr>
                <a:srgbClr val="DDDDDD"/>
              </a:buClr>
              <a:buNone/>
            </a:pPr>
            <a:endParaRPr lang="ru-RU" sz="16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lnSpc>
                <a:spcPct val="160000"/>
              </a:lnSpc>
              <a:buClr>
                <a:srgbClr val="DDDDDD"/>
              </a:buClr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           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Общата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цел на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проектното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предложение 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е 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да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осигури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подходяща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ефективна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социална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инфраструктура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допринасяща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за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предоставянето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на нов вид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резидентни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и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съпътстващи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услуги в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общността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чрез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замяна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институционалния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модел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на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грижа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за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деца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младежи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  <a:p>
            <a:pPr marL="36576" lvl="0" indent="0" algn="ctr">
              <a:lnSpc>
                <a:spcPct val="160000"/>
              </a:lnSpc>
              <a:buClr>
                <a:srgbClr val="DDDDDD"/>
              </a:buClr>
              <a:buNone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endParaRPr lang="ru-RU" sz="15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212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1" y="142032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6" y="166305"/>
            <a:ext cx="2170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19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5030019"/>
          </a:xfrm>
        </p:spPr>
        <p:txBody>
          <a:bodyPr>
            <a:normAutofit/>
          </a:bodyPr>
          <a:lstStyle/>
          <a:p>
            <a:pPr marL="36576" lvl="0" indent="0">
              <a:lnSpc>
                <a:spcPct val="150000"/>
              </a:lnSpc>
              <a:buClr>
                <a:srgbClr val="DDDDDD"/>
              </a:buClr>
              <a:buNone/>
            </a:pPr>
            <a:endParaRPr lang="ru-RU" sz="16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Обща 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стойност на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проектното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предложение: 515 000,00 лв</a:t>
            </a:r>
          </a:p>
          <a:p>
            <a:pPr marL="36576" lvl="0" indent="0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Продължителност на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проектното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предложение: 24 месеца </a:t>
            </a:r>
          </a:p>
          <a:p>
            <a:pPr marL="36576" lvl="0" indent="0" algn="just">
              <a:buClr>
                <a:srgbClr val="DDDDDD"/>
              </a:buClr>
              <a:buNone/>
            </a:pPr>
            <a:endParaRPr lang="ru-RU" sz="16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buClr>
                <a:srgbClr val="DDDDDD"/>
              </a:buClr>
              <a:buNone/>
            </a:pP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Проектното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предложение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предвижда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</a:p>
          <a:p>
            <a:pPr marL="36576" lvl="0" indent="0" algn="just">
              <a:buClr>
                <a:srgbClr val="DDDDDD"/>
              </a:buClr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1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. Ремонт на помещения за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разширяване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дейността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съществуващ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Дневен</a:t>
            </a: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buClr>
                <a:srgbClr val="DDDDDD"/>
              </a:buClr>
              <a:buNone/>
            </a:pP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център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за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деца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с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увреждания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с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включване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на дейности за ЦСРИ;</a:t>
            </a:r>
          </a:p>
          <a:p>
            <a:pPr marL="36576" lvl="0" indent="0" algn="just">
              <a:buClr>
                <a:srgbClr val="DDDDDD"/>
              </a:buClr>
              <a:buNone/>
            </a:pP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2. Ремонт на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съществуваща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сграда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за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разкриване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Наблюдавано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жилище за</a:t>
            </a:r>
          </a:p>
          <a:p>
            <a:pPr marL="36576" lvl="0" indent="0" algn="just">
              <a:buClr>
                <a:srgbClr val="DDDDDD"/>
              </a:buClr>
              <a:buNone/>
            </a:pP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младежи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от 18-21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години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;</a:t>
            </a:r>
          </a:p>
          <a:p>
            <a:pPr marL="36576" lvl="0" indent="0" algn="just">
              <a:buClr>
                <a:srgbClr val="DDDDDD"/>
              </a:buClr>
              <a:buNone/>
            </a:pP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3. Изграждане на ново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Преходно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жилище за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деца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от 15 до 18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годишна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възраст</a:t>
            </a: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endParaRPr lang="ru-RU" sz="15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212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1" y="142032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6" y="166305"/>
            <a:ext cx="2170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966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5030019"/>
          </a:xfrm>
        </p:spPr>
        <p:txBody>
          <a:bodyPr>
            <a:normAutofit/>
          </a:bodyPr>
          <a:lstStyle/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Проектопредложение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«Изграждане 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на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Център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за работа с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деца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улицата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»,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подаден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за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финансиране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по 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процедура 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за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директно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предоставяне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BG16RFOP001-1.030 „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Изпълнение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интегрирани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планове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за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градско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възстановяване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и развитие 2014 – 2020 –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Кюстендил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“</a:t>
            </a:r>
          </a:p>
          <a:p>
            <a:pPr marL="36576" lvl="0" indent="0">
              <a:lnSpc>
                <a:spcPct val="150000"/>
              </a:lnSpc>
              <a:buClr>
                <a:srgbClr val="DDDDDD"/>
              </a:buClr>
              <a:buNone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Основен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обект, включен в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Инвестиционната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програма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на Община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Кюстендил</a:t>
            </a:r>
            <a:endParaRPr lang="ru-RU" sz="16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>
              <a:lnSpc>
                <a:spcPct val="150000"/>
              </a:lnSpc>
              <a:buClr>
                <a:srgbClr val="DDDDDD"/>
              </a:buClr>
              <a:buNone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Основна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цел на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услугата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ЦРДУ е да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осигури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закрила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и защита на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децата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младежите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чрез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извеждането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им от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уличната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среда,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осигуряване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подкрепа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за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отглеждане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детето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в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сигурна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стабилна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семейна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среда и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осигуряване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на условия за равен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достъп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на всяко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дете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младеж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до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цялостната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мрежа от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здравни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социални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образователни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услуги и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придобиване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социални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умения.</a:t>
            </a: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endParaRPr lang="ru-RU" sz="15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212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1" y="142032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6" y="166305"/>
            <a:ext cx="2170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20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5030019"/>
          </a:xfrm>
        </p:spPr>
        <p:txBody>
          <a:bodyPr>
            <a:normAutofit/>
          </a:bodyPr>
          <a:lstStyle/>
          <a:p>
            <a:pPr marL="36576" lvl="0" indent="0">
              <a:lnSpc>
                <a:spcPct val="150000"/>
              </a:lnSpc>
              <a:buClr>
                <a:srgbClr val="DDDDDD"/>
              </a:buClr>
              <a:buNone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Продължителност на проекта – 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18 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месеца</a:t>
            </a:r>
          </a:p>
          <a:p>
            <a:pPr marL="36576" lvl="0" indent="0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Обща стойност на проекта: 921 604.89 лв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  <a:p>
            <a:pPr marL="36576" lvl="0" indent="0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Очаквани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резултати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</a:p>
          <a:p>
            <a:pPr marL="36576" lvl="0" indent="0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Създаден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Център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за работа с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деца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улицата</a:t>
            </a: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just">
              <a:lnSpc>
                <a:spcPct val="150000"/>
              </a:lnSpc>
              <a:buClr>
                <a:srgbClr val="DDDDDD"/>
              </a:buClr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ru-RU" sz="1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Предоставени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комплексни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услуги в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зависимост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от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потребностите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децата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младежите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в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новосъздадения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ЦРДУ: превенция на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попадането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деца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улицата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отпадане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от училище,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социална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рехабилитация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и интеграция на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деца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живеещи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трайно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или частично на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улицата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, чрез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индивидуална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работа с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детето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неговото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семейство,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семейно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консултиране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подкрепа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медицински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и санитарно-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хигиенни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услуги,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ограмотяване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децата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, обучение в </a:t>
            </a:r>
            <a:r>
              <a:rPr lang="ru-RU" sz="1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родителски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 умения.</a:t>
            </a:r>
          </a:p>
          <a:p>
            <a:pPr marL="36576" lvl="0" indent="0">
              <a:lnSpc>
                <a:spcPct val="150000"/>
              </a:lnSpc>
              <a:buClr>
                <a:srgbClr val="DDDDDD"/>
              </a:buClr>
              <a:buNone/>
            </a:pPr>
            <a:endParaRPr lang="ru-RU" sz="16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>
              <a:lnSpc>
                <a:spcPct val="150000"/>
              </a:lnSpc>
              <a:buClr>
                <a:srgbClr val="DDDDDD"/>
              </a:buClr>
              <a:buNone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endParaRPr lang="ru-RU" sz="15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212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1" y="142032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6" y="166305"/>
            <a:ext cx="2170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19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5030019"/>
          </a:xfrm>
        </p:spPr>
        <p:txBody>
          <a:bodyPr>
            <a:normAutofit/>
          </a:bodyPr>
          <a:lstStyle/>
          <a:p>
            <a:pPr marL="36576" lvl="0" indent="0">
              <a:lnSpc>
                <a:spcPct val="150000"/>
              </a:lnSpc>
              <a:buClr>
                <a:srgbClr val="DDDDDD"/>
              </a:buClr>
              <a:buNone/>
            </a:pPr>
            <a:endParaRPr lang="ru-RU" sz="16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>
              <a:lnSpc>
                <a:spcPct val="150000"/>
              </a:lnSpc>
              <a:buClr>
                <a:srgbClr val="DDDDDD"/>
              </a:buClr>
              <a:buNone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6576" lvl="0" indent="0" algn="ctr">
              <a:lnSpc>
                <a:spcPct val="150000"/>
              </a:lnSpc>
              <a:buClr>
                <a:srgbClr val="DDDDDD"/>
              </a:buClr>
              <a:buNone/>
            </a:pPr>
            <a:endParaRPr lang="ru-RU" sz="15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6" y="5893593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2129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1" y="142032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6" y="166305"/>
            <a:ext cx="21701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539552" y="2636913"/>
            <a:ext cx="7776864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0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</a:endParaRPr>
          </a:p>
          <a:p>
            <a:pPr algn="ctr"/>
            <a:r>
              <a:rPr lang="ru-RU" sz="3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>БЛАГОДАРЯ ЗА ВНИМАНИЕТО!</a:t>
            </a:r>
          </a:p>
          <a:p>
            <a:pPr algn="ctr"/>
            <a:endParaRPr lang="bg-BG" sz="2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726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ru-RU" sz="2500" b="1" dirty="0">
                <a:latin typeface="Cambria" panose="02040503050406030204" pitchFamily="18" charset="0"/>
              </a:rPr>
              <a:t>Проект № BG161РО001/1.1-12/2011/015 „Изграждане на Център за настаняване от семеен тип, град </a:t>
            </a:r>
            <a:r>
              <a:rPr lang="ru-RU" sz="2500" b="1" dirty="0" smtClean="0">
                <a:latin typeface="Cambria" panose="02040503050406030204" pitchFamily="18" charset="0"/>
              </a:rPr>
              <a:t>Кюстендил“</a:t>
            </a:r>
          </a:p>
          <a:p>
            <a:pPr marL="36576" indent="0" algn="ctr">
              <a:lnSpc>
                <a:spcPct val="150000"/>
              </a:lnSpc>
              <a:buNone/>
            </a:pPr>
            <a:r>
              <a:rPr lang="ru-RU" sz="1600" b="1" dirty="0">
                <a:latin typeface="Cambria" panose="02040503050406030204" pitchFamily="18" charset="0"/>
              </a:rPr>
              <a:t>финансиран по Схема за безвъзмездна финансова помощ по </a:t>
            </a:r>
            <a:r>
              <a:rPr lang="ru-RU" sz="1600" b="1" dirty="0" smtClean="0">
                <a:latin typeface="Cambria" panose="02040503050406030204" pitchFamily="18" charset="0"/>
              </a:rPr>
              <a:t>ОПРР :  BG161PO001/1.1-12/2011  </a:t>
            </a:r>
            <a:r>
              <a:rPr lang="ru-RU" sz="1600" b="1" dirty="0">
                <a:latin typeface="Cambria" panose="02040503050406030204" pitchFamily="18" charset="0"/>
              </a:rPr>
              <a:t>„Подкрепа за деинституционализация на социални институции, предлагащи услуги за деца в риск</a:t>
            </a:r>
            <a:r>
              <a:rPr lang="ru-RU" sz="1600" b="1" dirty="0" smtClean="0">
                <a:latin typeface="Cambria" panose="02040503050406030204" pitchFamily="18" charset="0"/>
              </a:rPr>
              <a:t>”</a:t>
            </a:r>
          </a:p>
          <a:p>
            <a:pPr marL="36576" indent="0" algn="just">
              <a:lnSpc>
                <a:spcPct val="150000"/>
              </a:lnSpc>
              <a:buNone/>
            </a:pPr>
            <a:endParaRPr lang="ru-RU" sz="1600" b="1" dirty="0" smtClean="0">
              <a:latin typeface="Cambria" panose="02040503050406030204" pitchFamily="18" charset="0"/>
            </a:endParaRPr>
          </a:p>
          <a:p>
            <a:pPr marL="36576" indent="0" algn="just">
              <a:lnSpc>
                <a:spcPct val="150000"/>
              </a:lnSpc>
              <a:buNone/>
            </a:pPr>
            <a:r>
              <a:rPr lang="ru-RU" sz="1600" b="1" i="1" dirty="0" smtClean="0">
                <a:latin typeface="Cambria" panose="02040503050406030204" pitchFamily="18" charset="0"/>
              </a:rPr>
              <a:t>Обща </a:t>
            </a:r>
            <a:r>
              <a:rPr lang="ru-RU" sz="1600" b="1" i="1" dirty="0">
                <a:latin typeface="Cambria" panose="02040503050406030204" pitchFamily="18" charset="0"/>
              </a:rPr>
              <a:t>цел на проекта: </a:t>
            </a:r>
            <a:r>
              <a:rPr lang="ru-RU" sz="1600" b="1" dirty="0" smtClean="0">
                <a:latin typeface="Cambria" panose="02040503050406030204" pitchFamily="18" charset="0"/>
              </a:rPr>
              <a:t>Осигуряване на </a:t>
            </a:r>
            <a:r>
              <a:rPr lang="ru-RU" sz="1600" b="1" dirty="0" err="1">
                <a:latin typeface="Cambria" panose="02040503050406030204" pitchFamily="18" charset="0"/>
              </a:rPr>
              <a:t>подходяща</a:t>
            </a:r>
            <a:r>
              <a:rPr lang="ru-RU" sz="1600" b="1" dirty="0"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latin typeface="Cambria" panose="02040503050406030204" pitchFamily="18" charset="0"/>
              </a:rPr>
              <a:t>ефективна</a:t>
            </a:r>
            <a:r>
              <a:rPr lang="ru-RU" sz="1600" b="1" dirty="0">
                <a:latin typeface="Cambria" panose="02040503050406030204" pitchFamily="18" charset="0"/>
              </a:rPr>
              <a:t> социална инфраструктура, </a:t>
            </a:r>
            <a:r>
              <a:rPr lang="ru-RU" sz="1600" b="1" dirty="0" err="1">
                <a:latin typeface="Cambria" panose="02040503050406030204" pitchFamily="18" charset="0"/>
              </a:rPr>
              <a:t>допринасяща</a:t>
            </a:r>
            <a:r>
              <a:rPr lang="ru-RU" sz="1600" b="1" dirty="0">
                <a:latin typeface="Cambria" panose="02040503050406030204" pitchFamily="18" charset="0"/>
              </a:rPr>
              <a:t> за предоставяне на нов вид </a:t>
            </a:r>
            <a:r>
              <a:rPr lang="ru-RU" sz="1600" b="1" dirty="0" err="1">
                <a:latin typeface="Cambria" panose="02040503050406030204" pitchFamily="18" charset="0"/>
              </a:rPr>
              <a:t>резидентни</a:t>
            </a:r>
            <a:r>
              <a:rPr lang="ru-RU" sz="1600" b="1" dirty="0">
                <a:latin typeface="Cambria" panose="02040503050406030204" pitchFamily="18" charset="0"/>
              </a:rPr>
              <a:t> услуги в общността, които да заменят институционалната грижа. </a:t>
            </a:r>
          </a:p>
          <a:p>
            <a:pPr marL="36576" indent="0" algn="just">
              <a:lnSpc>
                <a:spcPct val="150000"/>
              </a:lnSpc>
              <a:buNone/>
            </a:pPr>
            <a:endParaRPr lang="bg-BG" sz="1600" b="1" dirty="0">
              <a:latin typeface="Cambria" panose="020405030504060302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" y="0"/>
            <a:ext cx="740727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5894387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96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/>
          </a:bodyPr>
          <a:lstStyle/>
          <a:p>
            <a:pPr marL="36576" indent="0" algn="just">
              <a:lnSpc>
                <a:spcPct val="150000"/>
              </a:lnSpc>
              <a:buNone/>
            </a:pPr>
            <a:r>
              <a:rPr lang="ru-RU" sz="1600" b="1" i="1" dirty="0">
                <a:latin typeface="Cambria" panose="02040503050406030204" pitchFamily="18" charset="0"/>
              </a:rPr>
              <a:t>Продължителност: </a:t>
            </a:r>
            <a:r>
              <a:rPr lang="ru-RU" sz="1600" b="1" i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smtClean="0">
                <a:latin typeface="Cambria" panose="02040503050406030204" pitchFamily="18" charset="0"/>
              </a:rPr>
              <a:t>28.12.2011г</a:t>
            </a:r>
            <a:r>
              <a:rPr lang="ru-RU" sz="1600" b="1" dirty="0">
                <a:latin typeface="Cambria" panose="02040503050406030204" pitchFamily="18" charset="0"/>
              </a:rPr>
              <a:t>. </a:t>
            </a:r>
            <a:r>
              <a:rPr lang="ru-RU" sz="1600" b="1" dirty="0" smtClean="0">
                <a:latin typeface="Cambria" panose="02040503050406030204" pitchFamily="18" charset="0"/>
              </a:rPr>
              <a:t>- 28.12.2013г.</a:t>
            </a: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lnSpc>
                <a:spcPct val="150000"/>
              </a:lnSpc>
              <a:buNone/>
            </a:pPr>
            <a:r>
              <a:rPr lang="ru-RU" sz="1600" b="1" i="1" dirty="0" smtClean="0">
                <a:latin typeface="Cambria" panose="02040503050406030204" pitchFamily="18" charset="0"/>
              </a:rPr>
              <a:t>Стойност </a:t>
            </a:r>
            <a:r>
              <a:rPr lang="ru-RU" sz="1600" b="1" i="1" dirty="0">
                <a:latin typeface="Cambria" panose="02040503050406030204" pitchFamily="18" charset="0"/>
              </a:rPr>
              <a:t>на проекта: </a:t>
            </a:r>
            <a:r>
              <a:rPr lang="ru-RU" sz="1600" b="1" dirty="0">
                <a:latin typeface="Cambria" panose="02040503050406030204" pitchFamily="18" charset="0"/>
              </a:rPr>
              <a:t>БФП в размер на 819 119,96 лв</a:t>
            </a:r>
            <a:r>
              <a:rPr lang="ru-RU" sz="1600" b="1" dirty="0" smtClean="0">
                <a:latin typeface="Cambria" panose="02040503050406030204" pitchFamily="18" charset="0"/>
              </a:rPr>
              <a:t>.</a:t>
            </a:r>
          </a:p>
          <a:p>
            <a:pPr marL="36576" indent="0" algn="just">
              <a:lnSpc>
                <a:spcPct val="150000"/>
              </a:lnSpc>
              <a:buNone/>
            </a:pPr>
            <a:r>
              <a:rPr lang="ru-RU" sz="1600" b="1" i="1" dirty="0">
                <a:latin typeface="Cambria" panose="02040503050406030204" pitchFamily="18" charset="0"/>
              </a:rPr>
              <a:t>Постигнати резултати: </a:t>
            </a:r>
            <a:endParaRPr lang="ru-RU" sz="1600" b="1" i="1" dirty="0" smtClean="0">
              <a:latin typeface="Cambria" panose="02040503050406030204" pitchFamily="18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600" b="1" dirty="0" smtClean="0">
                <a:latin typeface="Cambria" panose="02040503050406030204" pitchFamily="18" charset="0"/>
              </a:rPr>
              <a:t>Подобрена социална </a:t>
            </a:r>
            <a:r>
              <a:rPr lang="ru-RU" sz="1600" b="1" dirty="0">
                <a:latin typeface="Cambria" panose="02040503050406030204" pitchFamily="18" charset="0"/>
              </a:rPr>
              <a:t>инфраструктура в Община Кюстендил чрез </a:t>
            </a:r>
            <a:r>
              <a:rPr lang="ru-RU" sz="1600" b="1" dirty="0" err="1" smtClean="0">
                <a:latin typeface="Cambria" panose="02040503050406030204" pitchFamily="18" charset="0"/>
              </a:rPr>
              <a:t>изграден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>
                <a:latin typeface="Cambria" panose="02040503050406030204" pitchFamily="18" charset="0"/>
              </a:rPr>
              <a:t>Център за настаняване от семеен тип за предоставяне на </a:t>
            </a:r>
            <a:r>
              <a:rPr lang="ru-RU" sz="1600" b="1" dirty="0" err="1">
                <a:latin typeface="Cambria" panose="02040503050406030204" pitchFamily="18" charset="0"/>
              </a:rPr>
              <a:t>резидентни</a:t>
            </a:r>
            <a:r>
              <a:rPr lang="ru-RU" sz="1600" b="1" dirty="0">
                <a:latin typeface="Cambria" panose="02040503050406030204" pitchFamily="18" charset="0"/>
              </a:rPr>
              <a:t> услуги за </a:t>
            </a:r>
            <a:r>
              <a:rPr lang="ru-RU" sz="1600" b="1" dirty="0" smtClean="0">
                <a:latin typeface="Cambria" panose="02040503050406030204" pitchFamily="18" charset="0"/>
              </a:rPr>
              <a:t>12 деца </a:t>
            </a:r>
            <a:r>
              <a:rPr lang="ru-RU" sz="1600" b="1" dirty="0">
                <a:latin typeface="Cambria" panose="02040503050406030204" pitchFamily="18" charset="0"/>
              </a:rPr>
              <a:t>и </a:t>
            </a:r>
            <a:r>
              <a:rPr lang="ru-RU" sz="1600" b="1" dirty="0" err="1">
                <a:latin typeface="Cambria" panose="02040503050406030204" pitchFamily="18" charset="0"/>
              </a:rPr>
              <a:t>младежи</a:t>
            </a:r>
            <a:r>
              <a:rPr lang="ru-RU" sz="1600" b="1" dirty="0">
                <a:latin typeface="Cambria" panose="02040503050406030204" pitchFamily="18" charset="0"/>
              </a:rPr>
              <a:t> с </a:t>
            </a:r>
            <a:r>
              <a:rPr lang="ru-RU" sz="1600" b="1" dirty="0" err="1">
                <a:latin typeface="Cambria" panose="02040503050406030204" pitchFamily="18" charset="0"/>
              </a:rPr>
              <a:t>увреждания</a:t>
            </a:r>
            <a:r>
              <a:rPr lang="ru-RU" sz="1600" b="1" dirty="0">
                <a:latin typeface="Cambria" panose="02040503050406030204" pitchFamily="18" charset="0"/>
              </a:rPr>
              <a:t>, </a:t>
            </a:r>
            <a:r>
              <a:rPr lang="ru-RU" sz="1600" b="1" dirty="0" err="1">
                <a:latin typeface="Cambria" panose="02040503050406030204" pitchFamily="18" charset="0"/>
              </a:rPr>
              <a:t>настанени</a:t>
            </a:r>
            <a:r>
              <a:rPr lang="ru-RU" sz="1600" b="1" dirty="0">
                <a:latin typeface="Cambria" panose="02040503050406030204" pitchFamily="18" charset="0"/>
              </a:rPr>
              <a:t> в ДДУИ, ДДФУ и </a:t>
            </a:r>
            <a:r>
              <a:rPr lang="ru-RU" sz="1600" b="1" dirty="0" smtClean="0">
                <a:latin typeface="Cambria" panose="02040503050406030204" pitchFamily="18" charset="0"/>
              </a:rPr>
              <a:t>ДМСГД;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600" b="1" dirty="0" err="1" smtClean="0">
                <a:latin typeface="Cambria" panose="02040503050406030204" pitchFamily="18" charset="0"/>
              </a:rPr>
              <a:t>Осигурено</a:t>
            </a:r>
            <a:r>
              <a:rPr lang="ru-RU" sz="1600" b="1" dirty="0" smtClean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социално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включване</a:t>
            </a:r>
            <a:r>
              <a:rPr lang="ru-RU" sz="1600" b="1" dirty="0">
                <a:latin typeface="Cambria" panose="02040503050406030204" pitchFamily="18" charset="0"/>
              </a:rPr>
              <a:t> и равен </a:t>
            </a:r>
            <a:r>
              <a:rPr lang="ru-RU" sz="1600" b="1" dirty="0" err="1">
                <a:latin typeface="Cambria" panose="02040503050406030204" pitchFamily="18" charset="0"/>
              </a:rPr>
              <a:t>достъп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децата</a:t>
            </a:r>
            <a:r>
              <a:rPr lang="ru-RU" sz="1600" b="1" dirty="0"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latin typeface="Cambria" panose="02040503050406030204" pitchFamily="18" charset="0"/>
              </a:rPr>
              <a:t>младежите</a:t>
            </a:r>
            <a:r>
              <a:rPr lang="ru-RU" sz="1600" b="1" dirty="0">
                <a:latin typeface="Cambria" panose="02040503050406030204" pitchFamily="18" charset="0"/>
              </a:rPr>
              <a:t> с </a:t>
            </a:r>
            <a:r>
              <a:rPr lang="ru-RU" sz="1600" b="1" dirty="0" err="1">
                <a:latin typeface="Cambria" panose="02040503050406030204" pitchFamily="18" charset="0"/>
              </a:rPr>
              <a:t>увреждания</a:t>
            </a:r>
            <a:r>
              <a:rPr lang="ru-RU" sz="1600" b="1" dirty="0">
                <a:latin typeface="Cambria" panose="02040503050406030204" pitchFamily="18" charset="0"/>
              </a:rPr>
              <a:t>, </a:t>
            </a:r>
            <a:r>
              <a:rPr lang="ru-RU" sz="1600" b="1" dirty="0" err="1">
                <a:latin typeface="Cambria" panose="02040503050406030204" pitchFamily="18" charset="0"/>
              </a:rPr>
              <a:t>настанени</a:t>
            </a:r>
            <a:r>
              <a:rPr lang="ru-RU" sz="1600" b="1" dirty="0">
                <a:latin typeface="Cambria" panose="02040503050406030204" pitchFamily="18" charset="0"/>
              </a:rPr>
              <a:t> в ДДУИ и ДДФУ и </a:t>
            </a:r>
            <a:r>
              <a:rPr lang="ru-RU" sz="1600" b="1" dirty="0" err="1">
                <a:latin typeface="Cambria" panose="02040503050406030204" pitchFamily="18" charset="0"/>
              </a:rPr>
              <a:t>децата</a:t>
            </a:r>
            <a:r>
              <a:rPr lang="ru-RU" sz="1600" b="1" dirty="0">
                <a:latin typeface="Cambria" panose="02040503050406030204" pitchFamily="18" charset="0"/>
              </a:rPr>
              <a:t> с </a:t>
            </a:r>
            <a:r>
              <a:rPr lang="ru-RU" sz="1600" b="1" dirty="0" err="1">
                <a:latin typeface="Cambria" panose="02040503050406030204" pitchFamily="18" charset="0"/>
              </a:rPr>
              <a:t>увреждания</a:t>
            </a:r>
            <a:r>
              <a:rPr lang="ru-RU" sz="1600" b="1" dirty="0">
                <a:latin typeface="Cambria" panose="02040503050406030204" pitchFamily="18" charset="0"/>
              </a:rPr>
              <a:t> над 3 г. от </a:t>
            </a:r>
            <a:r>
              <a:rPr lang="ru-RU" sz="1600" b="1" dirty="0" smtClean="0">
                <a:latin typeface="Cambria" panose="02040503050406030204" pitchFamily="18" charset="0"/>
              </a:rPr>
              <a:t>ДМСГД.</a:t>
            </a:r>
          </a:p>
          <a:p>
            <a:pPr marL="36576" indent="0" algn="just">
              <a:lnSpc>
                <a:spcPct val="150000"/>
              </a:lnSpc>
              <a:buNone/>
            </a:pPr>
            <a:endParaRPr lang="ru-RU" sz="1600" b="1" dirty="0">
              <a:latin typeface="Cambria" panose="02040503050406030204" pitchFamily="18" charset="0"/>
            </a:endParaRPr>
          </a:p>
          <a:p>
            <a:pPr marL="36576" indent="0" algn="just">
              <a:lnSpc>
                <a:spcPct val="150000"/>
              </a:lnSpc>
              <a:buNone/>
            </a:pPr>
            <a:endParaRPr lang="bg-BG" sz="1600" b="1" dirty="0">
              <a:latin typeface="Cambria" panose="020405030504060302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17445"/>
            <a:ext cx="740727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5864232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30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33939"/>
            <a:ext cx="3663950" cy="2060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57" y="0"/>
            <a:ext cx="740727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550" y="5898062"/>
            <a:ext cx="877900" cy="963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2620963" cy="1963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79587"/>
            <a:ext cx="2466261" cy="1851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2" y="1824482"/>
            <a:ext cx="31400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0064">
            <a:off x="5776971" y="3882861"/>
            <a:ext cx="2952328" cy="1658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3808">
            <a:off x="251520" y="4134746"/>
            <a:ext cx="3309937" cy="1858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38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 lnSpcReduction="10000"/>
          </a:bodyPr>
          <a:lstStyle/>
          <a:p>
            <a:pPr marL="36576" indent="0" algn="ctr">
              <a:buNone/>
            </a:pPr>
            <a:r>
              <a:rPr lang="ru-RU" sz="2400" b="1" dirty="0">
                <a:latin typeface="Cambria" panose="02040503050406030204" pitchFamily="18" charset="0"/>
              </a:rPr>
              <a:t>Проект № BG161PO001/1.1-09/2010/044 „Оптимизация на образователната инфраструктура за подкрепа на устойчиво местно развитие в община Кюстендил</a:t>
            </a:r>
            <a:r>
              <a:rPr lang="ru-RU" sz="2400" b="1" dirty="0" smtClean="0">
                <a:latin typeface="Cambria" panose="02040503050406030204" pitchFamily="18" charset="0"/>
              </a:rPr>
              <a:t>“</a:t>
            </a:r>
          </a:p>
          <a:p>
            <a:pPr marL="36576" indent="0" algn="ctr">
              <a:buNone/>
            </a:pPr>
            <a:r>
              <a:rPr lang="ru-RU" sz="1600" b="1" dirty="0" smtClean="0">
                <a:latin typeface="Cambria" panose="02040503050406030204" pitchFamily="18" charset="0"/>
              </a:rPr>
              <a:t>финансиран по Схема </a:t>
            </a:r>
            <a:r>
              <a:rPr lang="ru-RU" sz="1600" b="1" dirty="0">
                <a:latin typeface="Cambria" panose="02040503050406030204" pitchFamily="18" charset="0"/>
              </a:rPr>
              <a:t>за предоставяне на безвъзмездна финансова помощ</a:t>
            </a:r>
          </a:p>
          <a:p>
            <a:pPr marL="36576" indent="0" algn="ctr">
              <a:buNone/>
            </a:pPr>
            <a:r>
              <a:rPr lang="ru-RU" sz="1600" b="1" dirty="0">
                <a:latin typeface="Cambria" panose="02040503050406030204" pitchFamily="18" charset="0"/>
              </a:rPr>
              <a:t>BG161PO001/1.1-09/2010 „Подкрепа за прилагане на мерки за енергийна ефективност в общинска образователна инфраструктура в градските агломерации”</a:t>
            </a:r>
          </a:p>
          <a:p>
            <a:pPr marL="36576" indent="0" algn="just">
              <a:buNone/>
            </a:pPr>
            <a:endParaRPr lang="ru-RU" sz="1600" b="1" dirty="0" smtClean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600" b="1" i="1" dirty="0" smtClean="0">
                <a:latin typeface="Cambria" panose="02040503050406030204" pitchFamily="18" charset="0"/>
              </a:rPr>
              <a:t>Обща </a:t>
            </a:r>
            <a:r>
              <a:rPr lang="ru-RU" sz="1600" b="1" i="1" dirty="0">
                <a:latin typeface="Cambria" panose="02040503050406030204" pitchFamily="18" charset="0"/>
              </a:rPr>
              <a:t>цел на проекта: </a:t>
            </a:r>
            <a:r>
              <a:rPr lang="ru-RU" sz="1600" b="1" dirty="0">
                <a:latin typeface="Cambria" panose="02040503050406030204" pitchFamily="18" charset="0"/>
              </a:rPr>
              <a:t>Осигуряване на </a:t>
            </a:r>
            <a:r>
              <a:rPr lang="ru-RU" sz="1600" b="1" dirty="0" err="1">
                <a:latin typeface="Cambria" panose="02040503050406030204" pitchFamily="18" charset="0"/>
              </a:rPr>
              <a:t>подходяща</a:t>
            </a:r>
            <a:r>
              <a:rPr lang="ru-RU" sz="1600" b="1" dirty="0"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latin typeface="Cambria" panose="02040503050406030204" pitchFamily="18" charset="0"/>
              </a:rPr>
              <a:t>рентабилна</a:t>
            </a:r>
            <a:r>
              <a:rPr lang="ru-RU" sz="1600" b="1" dirty="0">
                <a:latin typeface="Cambria" panose="02040503050406030204" pitchFamily="18" charset="0"/>
              </a:rPr>
              <a:t> образователна инфраструктура, с </a:t>
            </a:r>
            <a:r>
              <a:rPr lang="ru-RU" sz="1600" b="1" dirty="0" err="1">
                <a:latin typeface="Cambria" panose="02040503050406030204" pitchFamily="18" charset="0"/>
              </a:rPr>
              <a:t>високо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ниво</a:t>
            </a:r>
            <a:r>
              <a:rPr lang="ru-RU" sz="1600" b="1" dirty="0">
                <a:latin typeface="Cambria" panose="02040503050406030204" pitchFamily="18" charset="0"/>
              </a:rPr>
              <a:t> на енергийна ефективност, </a:t>
            </a:r>
            <a:r>
              <a:rPr lang="ru-RU" sz="1600" b="1" dirty="0" err="1">
                <a:latin typeface="Cambria" panose="02040503050406030204" pitchFamily="18" charset="0"/>
              </a:rPr>
              <a:t>допринасяща</a:t>
            </a:r>
            <a:r>
              <a:rPr lang="ru-RU" sz="1600" b="1" dirty="0">
                <a:latin typeface="Cambria" panose="02040503050406030204" pitchFamily="18" charset="0"/>
              </a:rPr>
              <a:t> за </a:t>
            </a:r>
            <a:r>
              <a:rPr lang="ru-RU" sz="1600" b="1" dirty="0" err="1">
                <a:latin typeface="Cambria" panose="02040503050406030204" pitchFamily="18" charset="0"/>
              </a:rPr>
              <a:t>подобряване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качеството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жизнената</a:t>
            </a:r>
            <a:r>
              <a:rPr lang="ru-RU" sz="1600" b="1" dirty="0">
                <a:latin typeface="Cambria" panose="02040503050406030204" pitchFamily="18" charset="0"/>
              </a:rPr>
              <a:t> и работна среда, </a:t>
            </a:r>
            <a:r>
              <a:rPr lang="ru-RU" sz="1600" b="1" dirty="0" err="1">
                <a:latin typeface="Cambria" panose="02040503050406030204" pitchFamily="18" charset="0"/>
              </a:rPr>
              <a:t>както</a:t>
            </a:r>
            <a:r>
              <a:rPr lang="ru-RU" sz="1600" b="1" dirty="0">
                <a:latin typeface="Cambria" panose="02040503050406030204" pitchFamily="18" charset="0"/>
              </a:rPr>
              <a:t> и </a:t>
            </a:r>
            <a:r>
              <a:rPr lang="ru-RU" sz="1600" b="1" dirty="0" err="1">
                <a:latin typeface="Cambria" panose="02040503050406030204" pitchFamily="18" charset="0"/>
              </a:rPr>
              <a:t>подобряване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нивото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образователния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</a:rPr>
              <a:t>процес</a:t>
            </a:r>
            <a:r>
              <a:rPr lang="ru-RU" sz="1600" b="1" dirty="0">
                <a:latin typeface="Cambria" panose="02040503050406030204" pitchFamily="18" charset="0"/>
              </a:rPr>
              <a:t> посредством </a:t>
            </a:r>
            <a:r>
              <a:rPr lang="ru-RU" sz="1600" b="1" dirty="0" err="1">
                <a:latin typeface="Cambria" panose="02040503050406030204" pitchFamily="18" charset="0"/>
              </a:rPr>
              <a:t>внедряване</a:t>
            </a:r>
            <a:r>
              <a:rPr lang="ru-RU" sz="1600" b="1" dirty="0">
                <a:latin typeface="Cambria" panose="02040503050406030204" pitchFamily="18" charset="0"/>
              </a:rPr>
              <a:t> на </a:t>
            </a:r>
            <a:r>
              <a:rPr lang="ru-RU" sz="1600" b="1" dirty="0" err="1">
                <a:latin typeface="Cambria" panose="02040503050406030204" pitchFamily="18" charset="0"/>
              </a:rPr>
              <a:t>необходимите</a:t>
            </a:r>
            <a:r>
              <a:rPr lang="ru-RU" sz="1600" b="1" dirty="0">
                <a:latin typeface="Cambria" panose="02040503050406030204" pitchFamily="18" charset="0"/>
              </a:rPr>
              <a:t> мерки за енергийна ефективност в </a:t>
            </a:r>
            <a:r>
              <a:rPr lang="ru-RU" sz="1600" b="1" dirty="0" err="1">
                <a:latin typeface="Cambria" panose="02040503050406030204" pitchFamily="18" charset="0"/>
              </a:rPr>
              <a:t>учебните</a:t>
            </a:r>
            <a:r>
              <a:rPr lang="ru-RU" sz="1600" b="1" dirty="0">
                <a:latin typeface="Cambria" panose="02040503050406030204" pitchFamily="18" charset="0"/>
              </a:rPr>
              <a:t> заведения на </a:t>
            </a:r>
            <a:r>
              <a:rPr lang="ru-RU" sz="1600" b="1" dirty="0" err="1">
                <a:latin typeface="Cambria" panose="02040503050406030204" pitchFamily="18" charset="0"/>
              </a:rPr>
              <a:t>територията</a:t>
            </a:r>
            <a:r>
              <a:rPr lang="ru-RU" sz="1600" b="1" dirty="0">
                <a:latin typeface="Cambria" panose="02040503050406030204" pitchFamily="18" charset="0"/>
              </a:rPr>
              <a:t> на Община Кюстендил.</a:t>
            </a:r>
          </a:p>
          <a:p>
            <a:pPr marL="36576" indent="0" algn="just">
              <a:buNone/>
            </a:pPr>
            <a:endParaRPr lang="bg-BG" sz="1600" b="1" dirty="0" smtClean="0">
              <a:latin typeface="Cambria" panose="020405030504060302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0"/>
            <a:ext cx="740727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5894387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628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5894387"/>
            <a:ext cx="877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925144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endParaRPr lang="ru-RU" sz="1500" b="1" i="1" dirty="0" smtClean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500" b="1" i="1" dirty="0" smtClean="0">
                <a:latin typeface="Cambria" panose="02040503050406030204" pitchFamily="18" charset="0"/>
              </a:rPr>
              <a:t>Продължителност</a:t>
            </a:r>
            <a:r>
              <a:rPr lang="ru-RU" sz="1500" b="1" i="1" dirty="0">
                <a:latin typeface="Cambria" panose="02040503050406030204" pitchFamily="18" charset="0"/>
              </a:rPr>
              <a:t>: </a:t>
            </a:r>
            <a:r>
              <a:rPr lang="ru-RU" sz="1500" b="1" dirty="0" smtClean="0">
                <a:latin typeface="Cambria" panose="02040503050406030204" pitchFamily="18" charset="0"/>
              </a:rPr>
              <a:t>28.03.2012г</a:t>
            </a:r>
            <a:r>
              <a:rPr lang="ru-RU" sz="1500" b="1" dirty="0">
                <a:latin typeface="Cambria" panose="02040503050406030204" pitchFamily="18" charset="0"/>
              </a:rPr>
              <a:t>. </a:t>
            </a:r>
            <a:r>
              <a:rPr lang="ru-RU" sz="1500" b="1" dirty="0" smtClean="0">
                <a:latin typeface="Cambria" panose="02040503050406030204" pitchFamily="18" charset="0"/>
              </a:rPr>
              <a:t>- 28.03.2014г</a:t>
            </a:r>
            <a:r>
              <a:rPr lang="ru-RU" sz="1500" b="1" dirty="0">
                <a:latin typeface="Cambria" panose="02040503050406030204" pitchFamily="18" charset="0"/>
              </a:rPr>
              <a:t>.</a:t>
            </a:r>
          </a:p>
          <a:p>
            <a:pPr marL="36576" indent="0" algn="just">
              <a:buNone/>
            </a:pPr>
            <a:r>
              <a:rPr lang="ru-RU" sz="1500" b="1" i="1" dirty="0" smtClean="0">
                <a:latin typeface="Cambria" panose="02040503050406030204" pitchFamily="18" charset="0"/>
              </a:rPr>
              <a:t>Обща стойност </a:t>
            </a:r>
            <a:r>
              <a:rPr lang="ru-RU" sz="1500" b="1" i="1" dirty="0">
                <a:latin typeface="Cambria" panose="02040503050406030204" pitchFamily="18" charset="0"/>
              </a:rPr>
              <a:t>на проекта: </a:t>
            </a:r>
            <a:r>
              <a:rPr lang="ru-RU" sz="1500" b="1" dirty="0">
                <a:latin typeface="Cambria" panose="02040503050406030204" pitchFamily="18" charset="0"/>
              </a:rPr>
              <a:t>1 425 269,12 лв., от които съфинансиране от страна на </a:t>
            </a:r>
            <a:r>
              <a:rPr lang="ru-RU" sz="1500" b="1" dirty="0" smtClean="0">
                <a:latin typeface="Cambria" panose="02040503050406030204" pitchFamily="18" charset="0"/>
              </a:rPr>
              <a:t>Община Кюстендил в </a:t>
            </a:r>
            <a:r>
              <a:rPr lang="ru-RU" sz="1500" b="1" dirty="0">
                <a:latin typeface="Cambria" panose="02040503050406030204" pitchFamily="18" charset="0"/>
              </a:rPr>
              <a:t>размер на 225 671,41 лв</a:t>
            </a:r>
            <a:r>
              <a:rPr lang="ru-RU" sz="1500" b="1" dirty="0" smtClean="0">
                <a:latin typeface="Cambria" panose="02040503050406030204" pitchFamily="18" charset="0"/>
              </a:rPr>
              <a:t>.</a:t>
            </a:r>
          </a:p>
          <a:p>
            <a:pPr marL="36576" indent="0" algn="just">
              <a:buNone/>
            </a:pPr>
            <a:r>
              <a:rPr lang="ru-RU" sz="1500" b="1" i="1" dirty="0" smtClean="0">
                <a:latin typeface="Cambria" panose="02040503050406030204" pitchFamily="18" charset="0"/>
              </a:rPr>
              <a:t>Постигнати резултати: </a:t>
            </a:r>
          </a:p>
          <a:p>
            <a:pPr algn="just"/>
            <a:r>
              <a:rPr lang="ru-RU" sz="1500" b="1" dirty="0" err="1" smtClean="0">
                <a:latin typeface="Cambria" panose="02040503050406030204" pitchFamily="18" charset="0"/>
              </a:rPr>
              <a:t>Намаляване</a:t>
            </a:r>
            <a:r>
              <a:rPr lang="ru-RU" sz="1500" b="1" dirty="0" smtClean="0">
                <a:latin typeface="Cambria" panose="02040503050406030204" pitchFamily="18" charset="0"/>
              </a:rPr>
              <a:t> на </a:t>
            </a:r>
            <a:r>
              <a:rPr lang="ru-RU" sz="1500" b="1" dirty="0" err="1" smtClean="0">
                <a:latin typeface="Cambria" panose="02040503050406030204" pitchFamily="18" charset="0"/>
              </a:rPr>
              <a:t>енергопотреблението</a:t>
            </a:r>
            <a:r>
              <a:rPr lang="ru-RU" sz="1500" b="1" dirty="0" smtClean="0">
                <a:latin typeface="Cambria" panose="02040503050406030204" pitchFamily="18" charset="0"/>
              </a:rPr>
              <a:t> </a:t>
            </a:r>
            <a:r>
              <a:rPr lang="ru-RU" sz="1500" b="1" dirty="0" err="1" smtClean="0">
                <a:latin typeface="Cambria" panose="02040503050406030204" pitchFamily="18" charset="0"/>
              </a:rPr>
              <a:t>със</a:t>
            </a:r>
            <a:r>
              <a:rPr lang="ru-RU" sz="1500" b="1" dirty="0" smtClean="0">
                <a:latin typeface="Cambria" panose="02040503050406030204" pitchFamily="18" charset="0"/>
              </a:rPr>
              <a:t> 60 % на 5 </a:t>
            </a:r>
            <a:r>
              <a:rPr lang="ru-RU" sz="1500" b="1" dirty="0">
                <a:latin typeface="Cambria" panose="02040503050406030204" pitchFamily="18" charset="0"/>
              </a:rPr>
              <a:t>(пет) </a:t>
            </a:r>
            <a:r>
              <a:rPr lang="ru-RU" sz="1500" b="1" dirty="0" err="1" smtClean="0">
                <a:latin typeface="Cambria" panose="02040503050406030204" pitchFamily="18" charset="0"/>
              </a:rPr>
              <a:t>общински</a:t>
            </a:r>
            <a:r>
              <a:rPr lang="ru-RU" sz="1500" b="1" dirty="0" smtClean="0">
                <a:latin typeface="Cambria" panose="02040503050406030204" pitchFamily="18" charset="0"/>
              </a:rPr>
              <a:t> учебни </a:t>
            </a:r>
            <a:r>
              <a:rPr lang="ru-RU" sz="1500" b="1" dirty="0">
                <a:latin typeface="Cambria" panose="02040503050406030204" pitchFamily="18" charset="0"/>
              </a:rPr>
              <a:t>заведения в Община </a:t>
            </a:r>
            <a:r>
              <a:rPr lang="ru-RU" sz="1500" b="1" dirty="0" err="1" smtClean="0">
                <a:latin typeface="Cambria" panose="02040503050406030204" pitchFamily="18" charset="0"/>
              </a:rPr>
              <a:t>Кюстендил</a:t>
            </a:r>
            <a:r>
              <a:rPr lang="ru-RU" sz="1500" b="1" dirty="0" smtClean="0">
                <a:latin typeface="Cambria" panose="02040503050406030204" pitchFamily="18" charset="0"/>
              </a:rPr>
              <a:t>, </a:t>
            </a:r>
            <a:r>
              <a:rPr lang="ru-RU" sz="1500" b="1" dirty="0" smtClean="0">
                <a:latin typeface="Cambria" panose="02040503050406030204" pitchFamily="18" charset="0"/>
              </a:rPr>
              <a:t>чрез внедрени </a:t>
            </a:r>
            <a:r>
              <a:rPr lang="ru-RU" sz="1500" b="1" dirty="0">
                <a:latin typeface="Cambria" panose="02040503050406030204" pitchFamily="18" charset="0"/>
              </a:rPr>
              <a:t>мерки за </a:t>
            </a:r>
            <a:r>
              <a:rPr lang="ru-RU" sz="1500" b="1" dirty="0" err="1">
                <a:latin typeface="Cambria" panose="02040503050406030204" pitchFamily="18" charset="0"/>
              </a:rPr>
              <a:t>енергийна</a:t>
            </a:r>
            <a:r>
              <a:rPr lang="ru-RU" sz="1500" b="1" dirty="0">
                <a:latin typeface="Cambria" panose="02040503050406030204" pitchFamily="18" charset="0"/>
              </a:rPr>
              <a:t> </a:t>
            </a:r>
            <a:r>
              <a:rPr lang="ru-RU" sz="1500" b="1" dirty="0" err="1" smtClean="0">
                <a:latin typeface="Cambria" panose="02040503050406030204" pitchFamily="18" charset="0"/>
              </a:rPr>
              <a:t>ефективност</a:t>
            </a:r>
            <a:r>
              <a:rPr lang="ru-RU" sz="1500" b="1" dirty="0" smtClean="0">
                <a:latin typeface="Cambria" panose="02040503050406030204" pitchFamily="18" charset="0"/>
              </a:rPr>
              <a:t>, </a:t>
            </a:r>
            <a:r>
              <a:rPr lang="ru-RU" sz="1500" b="1" dirty="0" smtClean="0">
                <a:latin typeface="Cambria" panose="02040503050406030204" pitchFamily="18" charset="0"/>
              </a:rPr>
              <a:t> </a:t>
            </a:r>
            <a:r>
              <a:rPr lang="ru-RU" sz="1500" b="1" dirty="0" err="1" smtClean="0">
                <a:latin typeface="Cambria" panose="02040503050406030204" pitchFamily="18" charset="0"/>
              </a:rPr>
              <a:t>както</a:t>
            </a:r>
            <a:r>
              <a:rPr lang="ru-RU" sz="1500" b="1" dirty="0" smtClean="0">
                <a:latin typeface="Cambria" panose="02040503050406030204" pitchFamily="18" charset="0"/>
              </a:rPr>
              <a:t> </a:t>
            </a:r>
            <a:r>
              <a:rPr lang="ru-RU" sz="1500" b="1" dirty="0" err="1" smtClean="0">
                <a:latin typeface="Cambria" panose="02040503050406030204" pitchFamily="18" charset="0"/>
              </a:rPr>
              <a:t>следва</a:t>
            </a:r>
            <a:r>
              <a:rPr lang="ru-RU" sz="1500" b="1" dirty="0" smtClean="0">
                <a:latin typeface="Cambria" panose="02040503050406030204" pitchFamily="18" charset="0"/>
              </a:rPr>
              <a:t>: </a:t>
            </a:r>
            <a:endParaRPr lang="ru-RU" sz="1500" b="1" dirty="0" smtClean="0">
              <a:latin typeface="Cambria" panose="02040503050406030204" pitchFamily="18" charset="0"/>
            </a:endParaRPr>
          </a:p>
          <a:p>
            <a:pPr marL="36576" indent="0" algn="just">
              <a:buNone/>
            </a:pPr>
            <a:r>
              <a:rPr lang="ru-RU" sz="1500" b="1" dirty="0">
                <a:latin typeface="Cambria" panose="02040503050406030204" pitchFamily="18" charset="0"/>
              </a:rPr>
              <a:t>- </a:t>
            </a:r>
            <a:r>
              <a:rPr lang="ru-RU" sz="1500" b="1" dirty="0" smtClean="0">
                <a:latin typeface="Cambria" panose="02040503050406030204" pitchFamily="18" charset="0"/>
              </a:rPr>
              <a:t>за обект</a:t>
            </a:r>
            <a:r>
              <a:rPr lang="ru-RU" sz="1500" b="1" dirty="0">
                <a:latin typeface="Cambria" panose="02040503050406030204" pitchFamily="18" charset="0"/>
              </a:rPr>
              <a:t> ОУ “Иван </a:t>
            </a:r>
            <a:r>
              <a:rPr lang="ru-RU" sz="1500" b="1" dirty="0" err="1">
                <a:latin typeface="Cambria" panose="02040503050406030204" pitchFamily="18" charset="0"/>
              </a:rPr>
              <a:t>Вазов</a:t>
            </a:r>
            <a:r>
              <a:rPr lang="ru-RU" sz="1500" b="1" dirty="0">
                <a:latin typeface="Cambria" panose="02040503050406030204" pitchFamily="18" charset="0"/>
              </a:rPr>
              <a:t>”, кв. „</a:t>
            </a:r>
            <a:r>
              <a:rPr lang="ru-RU" sz="1500" b="1" dirty="0" err="1">
                <a:latin typeface="Cambria" panose="02040503050406030204" pitchFamily="18" charset="0"/>
              </a:rPr>
              <a:t>Изток</a:t>
            </a:r>
            <a:r>
              <a:rPr lang="ru-RU" sz="1500" b="1" dirty="0">
                <a:latin typeface="Cambria" panose="02040503050406030204" pitchFamily="18" charset="0"/>
              </a:rPr>
              <a:t>“, гр. </a:t>
            </a:r>
            <a:r>
              <a:rPr lang="ru-RU" sz="1500" b="1" dirty="0" smtClean="0">
                <a:latin typeface="Cambria" panose="02040503050406030204" pitchFamily="18" charset="0"/>
              </a:rPr>
              <a:t>Кюстендил </a:t>
            </a:r>
            <a:r>
              <a:rPr lang="ru-RU" sz="1500" b="1" dirty="0" err="1" smtClean="0">
                <a:latin typeface="Cambria" panose="02040503050406030204" pitchFamily="18" charset="0"/>
              </a:rPr>
              <a:t>изчислената</a:t>
            </a:r>
            <a:r>
              <a:rPr lang="ru-RU" sz="1500" b="1" dirty="0" smtClean="0">
                <a:latin typeface="Cambria" panose="02040503050406030204" pitchFamily="18" charset="0"/>
              </a:rPr>
              <a:t> </a:t>
            </a:r>
            <a:r>
              <a:rPr lang="ru-RU" sz="1500" b="1" dirty="0" err="1">
                <a:latin typeface="Cambria" panose="02040503050406030204" pitchFamily="18" charset="0"/>
              </a:rPr>
              <a:t>икономия</a:t>
            </a:r>
            <a:r>
              <a:rPr lang="ru-RU" sz="1500" b="1" dirty="0">
                <a:latin typeface="Cambria" panose="02040503050406030204" pitchFamily="18" charset="0"/>
              </a:rPr>
              <a:t> на потребна </a:t>
            </a:r>
            <a:r>
              <a:rPr lang="ru-RU" sz="1500" b="1" dirty="0" err="1">
                <a:latin typeface="Cambria" panose="02040503050406030204" pitchFamily="18" charset="0"/>
              </a:rPr>
              <a:t>енергия</a:t>
            </a:r>
            <a:r>
              <a:rPr lang="ru-RU" sz="1500" b="1" dirty="0">
                <a:latin typeface="Cambria" panose="02040503050406030204" pitchFamily="18" charset="0"/>
              </a:rPr>
              <a:t> по </a:t>
            </a:r>
            <a:r>
              <a:rPr lang="ru-RU" sz="1500" b="1" dirty="0" err="1">
                <a:latin typeface="Cambria" panose="02040503050406030204" pitchFamily="18" charset="0"/>
              </a:rPr>
              <a:t>отделни</a:t>
            </a:r>
            <a:r>
              <a:rPr lang="ru-RU" sz="1500" b="1" dirty="0">
                <a:latin typeface="Cambria" panose="02040503050406030204" pitchFamily="18" charset="0"/>
              </a:rPr>
              <a:t> ЕСМ е </a:t>
            </a:r>
            <a:r>
              <a:rPr lang="ru-RU" sz="1500" b="1" dirty="0" smtClean="0">
                <a:latin typeface="Cambria" panose="02040503050406030204" pitchFamily="18" charset="0"/>
              </a:rPr>
              <a:t>338,5 </a:t>
            </a:r>
            <a:r>
              <a:rPr lang="en-US" sz="1500" b="1" dirty="0" smtClean="0">
                <a:latin typeface="Cambria" panose="02040503050406030204" pitchFamily="18" charset="0"/>
              </a:rPr>
              <a:t>Mw/</a:t>
            </a:r>
            <a:r>
              <a:rPr lang="bg-BG" sz="1500" b="1" dirty="0">
                <a:latin typeface="Cambria" panose="02040503050406030204" pitchFamily="18" charset="0"/>
              </a:rPr>
              <a:t>г, емисии СО2 - 68,43 </a:t>
            </a:r>
            <a:r>
              <a:rPr lang="bg-BG" sz="1500" b="1" dirty="0" smtClean="0">
                <a:latin typeface="Cambria" panose="02040503050406030204" pitchFamily="18" charset="0"/>
              </a:rPr>
              <a:t>т/г;</a:t>
            </a:r>
          </a:p>
          <a:p>
            <a:pPr marL="36576" indent="0" algn="just">
              <a:buNone/>
            </a:pPr>
            <a:r>
              <a:rPr lang="bg-BG" sz="1500" b="1" dirty="0" smtClean="0">
                <a:latin typeface="Cambria" panose="02040503050406030204" pitchFamily="18" charset="0"/>
              </a:rPr>
              <a:t>- за обект </a:t>
            </a:r>
            <a:r>
              <a:rPr lang="ru-RU" sz="1500" b="1" dirty="0" smtClean="0">
                <a:latin typeface="Cambria" panose="02040503050406030204" pitchFamily="18" charset="0"/>
              </a:rPr>
              <a:t>ДГ </a:t>
            </a:r>
            <a:r>
              <a:rPr lang="ru-RU" sz="1500" b="1" dirty="0">
                <a:latin typeface="Cambria" panose="02040503050406030204" pitchFamily="18" charset="0"/>
              </a:rPr>
              <a:t>„</a:t>
            </a:r>
            <a:r>
              <a:rPr lang="ru-RU" sz="1500" b="1" dirty="0" err="1">
                <a:latin typeface="Cambria" panose="02040503050406030204" pitchFamily="18" charset="0"/>
              </a:rPr>
              <a:t>Еделвайс</a:t>
            </a:r>
            <a:r>
              <a:rPr lang="ru-RU" sz="1500" b="1" dirty="0">
                <a:latin typeface="Cambria" panose="02040503050406030204" pitchFamily="18" charset="0"/>
              </a:rPr>
              <a:t>“,  ул. „Г. </a:t>
            </a:r>
            <a:r>
              <a:rPr lang="ru-RU" sz="1500" b="1" dirty="0" err="1">
                <a:latin typeface="Cambria" panose="02040503050406030204" pitchFamily="18" charset="0"/>
              </a:rPr>
              <a:t>Бенковски</a:t>
            </a:r>
            <a:r>
              <a:rPr lang="ru-RU" sz="1500" b="1" dirty="0">
                <a:latin typeface="Cambria" panose="02040503050406030204" pitchFamily="18" charset="0"/>
              </a:rPr>
              <a:t>“ 10, гр. </a:t>
            </a:r>
            <a:r>
              <a:rPr lang="ru-RU" sz="1500" b="1" dirty="0" smtClean="0">
                <a:latin typeface="Cambria" panose="02040503050406030204" pitchFamily="18" charset="0"/>
              </a:rPr>
              <a:t>Кюстендил</a:t>
            </a:r>
            <a:r>
              <a:rPr lang="ru-RU" sz="1500" b="1" dirty="0">
                <a:latin typeface="Cambria" panose="02040503050406030204" pitchFamily="18" charset="0"/>
              </a:rPr>
              <a:t> </a:t>
            </a:r>
            <a:r>
              <a:rPr lang="ru-RU" sz="1500" b="1" dirty="0" err="1">
                <a:latin typeface="Cambria" panose="02040503050406030204" pitchFamily="18" charset="0"/>
              </a:rPr>
              <a:t>изчислената</a:t>
            </a:r>
            <a:r>
              <a:rPr lang="ru-RU" sz="1500" b="1" dirty="0">
                <a:latin typeface="Cambria" panose="02040503050406030204" pitchFamily="18" charset="0"/>
              </a:rPr>
              <a:t> </a:t>
            </a:r>
            <a:r>
              <a:rPr lang="ru-RU" sz="1500" b="1" dirty="0" err="1">
                <a:latin typeface="Cambria" panose="02040503050406030204" pitchFamily="18" charset="0"/>
              </a:rPr>
              <a:t>икономия</a:t>
            </a:r>
            <a:r>
              <a:rPr lang="ru-RU" sz="1500" b="1" dirty="0">
                <a:latin typeface="Cambria" panose="02040503050406030204" pitchFamily="18" charset="0"/>
              </a:rPr>
              <a:t> на потребна </a:t>
            </a:r>
            <a:r>
              <a:rPr lang="ru-RU" sz="1500" b="1" dirty="0" err="1">
                <a:latin typeface="Cambria" panose="02040503050406030204" pitchFamily="18" charset="0"/>
              </a:rPr>
              <a:t>енергия</a:t>
            </a:r>
            <a:r>
              <a:rPr lang="ru-RU" sz="1500" b="1" dirty="0">
                <a:latin typeface="Cambria" panose="02040503050406030204" pitchFamily="18" charset="0"/>
              </a:rPr>
              <a:t> по </a:t>
            </a:r>
            <a:r>
              <a:rPr lang="ru-RU" sz="1500" b="1" dirty="0" err="1">
                <a:latin typeface="Cambria" panose="02040503050406030204" pitchFamily="18" charset="0"/>
              </a:rPr>
              <a:t>отделни</a:t>
            </a:r>
            <a:r>
              <a:rPr lang="ru-RU" sz="1500" b="1" dirty="0">
                <a:latin typeface="Cambria" panose="02040503050406030204" pitchFamily="18" charset="0"/>
              </a:rPr>
              <a:t> ЕСМ е </a:t>
            </a:r>
            <a:r>
              <a:rPr lang="ru-RU" sz="1500" b="1" dirty="0" smtClean="0">
                <a:latin typeface="Cambria" panose="02040503050406030204" pitchFamily="18" charset="0"/>
              </a:rPr>
              <a:t>496,9 </a:t>
            </a:r>
            <a:r>
              <a:rPr lang="ru-RU" sz="1500" b="1" dirty="0" err="1">
                <a:latin typeface="Cambria" panose="02040503050406030204" pitchFamily="18" charset="0"/>
              </a:rPr>
              <a:t>Mw</a:t>
            </a:r>
            <a:r>
              <a:rPr lang="ru-RU" sz="1500" b="1" dirty="0">
                <a:latin typeface="Cambria" panose="02040503050406030204" pitchFamily="18" charset="0"/>
              </a:rPr>
              <a:t>/г, </a:t>
            </a:r>
            <a:r>
              <a:rPr lang="ru-RU" sz="1500" b="1" dirty="0" err="1">
                <a:latin typeface="Cambria" panose="02040503050406030204" pitchFamily="18" charset="0"/>
              </a:rPr>
              <a:t>емисии</a:t>
            </a:r>
            <a:r>
              <a:rPr lang="ru-RU" sz="1500" b="1" dirty="0">
                <a:latin typeface="Cambria" panose="02040503050406030204" pitchFamily="18" charset="0"/>
              </a:rPr>
              <a:t> СО2 - 97,96 т/г</a:t>
            </a:r>
            <a:r>
              <a:rPr lang="ru-RU" sz="1500" b="1" dirty="0" smtClean="0">
                <a:latin typeface="Cambria" panose="02040503050406030204" pitchFamily="18" charset="0"/>
              </a:rPr>
              <a:t>;</a:t>
            </a:r>
          </a:p>
          <a:p>
            <a:pPr marL="36576" indent="0" algn="just">
              <a:buNone/>
            </a:pPr>
            <a:r>
              <a:rPr lang="bg-BG" sz="1500" b="1" dirty="0" smtClean="0">
                <a:latin typeface="Cambria" panose="02040503050406030204" pitchFamily="18" charset="0"/>
              </a:rPr>
              <a:t>- за обект </a:t>
            </a:r>
            <a:r>
              <a:rPr lang="ru-RU" sz="1500" b="1" dirty="0" smtClean="0">
                <a:latin typeface="Cambria" panose="02040503050406030204" pitchFamily="18" charset="0"/>
              </a:rPr>
              <a:t>ДГ </a:t>
            </a:r>
            <a:r>
              <a:rPr lang="ru-RU" sz="1500" b="1" dirty="0">
                <a:latin typeface="Cambria" panose="02040503050406030204" pitchFamily="18" charset="0"/>
              </a:rPr>
              <a:t>“</a:t>
            </a:r>
            <a:r>
              <a:rPr lang="ru-RU" sz="1500" b="1" dirty="0" err="1">
                <a:latin typeface="Cambria" panose="02040503050406030204" pitchFamily="18" charset="0"/>
              </a:rPr>
              <a:t>Еделвайс</a:t>
            </a:r>
            <a:r>
              <a:rPr lang="ru-RU" sz="1500" b="1" dirty="0">
                <a:latin typeface="Cambria" panose="02040503050406030204" pitchFamily="18" charset="0"/>
              </a:rPr>
              <a:t>”, ул. „Спартак“, гр. </a:t>
            </a:r>
            <a:r>
              <a:rPr lang="ru-RU" sz="1500" b="1" dirty="0" smtClean="0">
                <a:latin typeface="Cambria" panose="02040503050406030204" pitchFamily="18" charset="0"/>
              </a:rPr>
              <a:t>Кюстендил </a:t>
            </a:r>
            <a:r>
              <a:rPr lang="ru-RU" sz="1500" b="1" dirty="0" err="1" smtClean="0">
                <a:latin typeface="Cambria" panose="02040503050406030204" pitchFamily="18" charset="0"/>
              </a:rPr>
              <a:t>изчислената</a:t>
            </a:r>
            <a:r>
              <a:rPr lang="ru-RU" sz="1500" b="1" dirty="0" smtClean="0">
                <a:latin typeface="Cambria" panose="02040503050406030204" pitchFamily="18" charset="0"/>
              </a:rPr>
              <a:t> </a:t>
            </a:r>
            <a:r>
              <a:rPr lang="ru-RU" sz="1500" b="1" dirty="0" err="1">
                <a:latin typeface="Cambria" panose="02040503050406030204" pitchFamily="18" charset="0"/>
              </a:rPr>
              <a:t>икономия</a:t>
            </a:r>
            <a:r>
              <a:rPr lang="ru-RU" sz="1500" b="1" dirty="0">
                <a:latin typeface="Cambria" panose="02040503050406030204" pitchFamily="18" charset="0"/>
              </a:rPr>
              <a:t> на потребна </a:t>
            </a:r>
            <a:r>
              <a:rPr lang="ru-RU" sz="1500" b="1" dirty="0" err="1">
                <a:latin typeface="Cambria" panose="02040503050406030204" pitchFamily="18" charset="0"/>
              </a:rPr>
              <a:t>енергия</a:t>
            </a:r>
            <a:r>
              <a:rPr lang="ru-RU" sz="1500" b="1" dirty="0">
                <a:latin typeface="Cambria" panose="02040503050406030204" pitchFamily="18" charset="0"/>
              </a:rPr>
              <a:t> по </a:t>
            </a:r>
            <a:r>
              <a:rPr lang="ru-RU" sz="1500" b="1" dirty="0" err="1">
                <a:latin typeface="Cambria" panose="02040503050406030204" pitchFamily="18" charset="0"/>
              </a:rPr>
              <a:t>отделни</a:t>
            </a:r>
            <a:r>
              <a:rPr lang="ru-RU" sz="1500" b="1" dirty="0">
                <a:latin typeface="Cambria" panose="02040503050406030204" pitchFamily="18" charset="0"/>
              </a:rPr>
              <a:t> ЕСМ е </a:t>
            </a:r>
            <a:r>
              <a:rPr lang="ru-RU" sz="1500" b="1" dirty="0" smtClean="0">
                <a:latin typeface="Cambria" panose="02040503050406030204" pitchFamily="18" charset="0"/>
              </a:rPr>
              <a:t>223,5 </a:t>
            </a:r>
            <a:r>
              <a:rPr lang="ru-RU" sz="1500" b="1" dirty="0" err="1">
                <a:latin typeface="Cambria" panose="02040503050406030204" pitchFamily="18" charset="0"/>
              </a:rPr>
              <a:t>Mw</a:t>
            </a:r>
            <a:r>
              <a:rPr lang="ru-RU" sz="1500" b="1" dirty="0">
                <a:latin typeface="Cambria" panose="02040503050406030204" pitchFamily="18" charset="0"/>
              </a:rPr>
              <a:t>/г, </a:t>
            </a:r>
            <a:r>
              <a:rPr lang="ru-RU" sz="1500" b="1" dirty="0" err="1">
                <a:latin typeface="Cambria" panose="02040503050406030204" pitchFamily="18" charset="0"/>
              </a:rPr>
              <a:t>емисии</a:t>
            </a:r>
            <a:r>
              <a:rPr lang="ru-RU" sz="1500" b="1" dirty="0">
                <a:latin typeface="Cambria" panose="02040503050406030204" pitchFamily="18" charset="0"/>
              </a:rPr>
              <a:t> СО2 - 50,56 т/г</a:t>
            </a:r>
            <a:r>
              <a:rPr lang="ru-RU" sz="1500" b="1" dirty="0" smtClean="0">
                <a:latin typeface="Cambria" panose="02040503050406030204" pitchFamily="18" charset="0"/>
              </a:rPr>
              <a:t>;</a:t>
            </a:r>
          </a:p>
          <a:p>
            <a:pPr marL="36576" indent="0" algn="just">
              <a:buNone/>
            </a:pPr>
            <a:r>
              <a:rPr lang="ru-RU" sz="1500" b="1" dirty="0">
                <a:latin typeface="Cambria" panose="02040503050406030204" pitchFamily="18" charset="0"/>
              </a:rPr>
              <a:t>- </a:t>
            </a:r>
            <a:r>
              <a:rPr lang="ru-RU" sz="1500" b="1" dirty="0" smtClean="0">
                <a:latin typeface="Cambria" panose="02040503050406030204" pitchFamily="18" charset="0"/>
              </a:rPr>
              <a:t>ДГ “Мечта</a:t>
            </a:r>
            <a:r>
              <a:rPr lang="ru-RU" sz="1500" b="1" dirty="0">
                <a:latin typeface="Cambria" panose="02040503050406030204" pitchFamily="18" charset="0"/>
              </a:rPr>
              <a:t>”, кв. „</a:t>
            </a:r>
            <a:r>
              <a:rPr lang="ru-RU" sz="1500" b="1" dirty="0" err="1">
                <a:latin typeface="Cambria" panose="02040503050406030204" pitchFamily="18" charset="0"/>
              </a:rPr>
              <a:t>Изток</a:t>
            </a:r>
            <a:r>
              <a:rPr lang="ru-RU" sz="1500" b="1" dirty="0">
                <a:latin typeface="Cambria" panose="02040503050406030204" pitchFamily="18" charset="0"/>
              </a:rPr>
              <a:t>“, гр. </a:t>
            </a:r>
            <a:r>
              <a:rPr lang="ru-RU" sz="1500" b="1" dirty="0" smtClean="0">
                <a:latin typeface="Cambria" panose="02040503050406030204" pitchFamily="18" charset="0"/>
              </a:rPr>
              <a:t>Кюстендил</a:t>
            </a:r>
            <a:r>
              <a:rPr lang="ru-RU" sz="1500" b="1" dirty="0">
                <a:latin typeface="Cambria" panose="02040503050406030204" pitchFamily="18" charset="0"/>
              </a:rPr>
              <a:t> </a:t>
            </a:r>
            <a:r>
              <a:rPr lang="ru-RU" sz="1500" b="1" dirty="0" err="1">
                <a:latin typeface="Cambria" panose="02040503050406030204" pitchFamily="18" charset="0"/>
              </a:rPr>
              <a:t>изчислената</a:t>
            </a:r>
            <a:r>
              <a:rPr lang="ru-RU" sz="1500" b="1" dirty="0">
                <a:latin typeface="Cambria" panose="02040503050406030204" pitchFamily="18" charset="0"/>
              </a:rPr>
              <a:t> </a:t>
            </a:r>
            <a:r>
              <a:rPr lang="ru-RU" sz="1500" b="1" dirty="0" err="1">
                <a:latin typeface="Cambria" panose="02040503050406030204" pitchFamily="18" charset="0"/>
              </a:rPr>
              <a:t>икономия</a:t>
            </a:r>
            <a:r>
              <a:rPr lang="ru-RU" sz="1500" b="1" dirty="0">
                <a:latin typeface="Cambria" panose="02040503050406030204" pitchFamily="18" charset="0"/>
              </a:rPr>
              <a:t> на потребна </a:t>
            </a:r>
            <a:r>
              <a:rPr lang="ru-RU" sz="1500" b="1" dirty="0" err="1">
                <a:latin typeface="Cambria" panose="02040503050406030204" pitchFamily="18" charset="0"/>
              </a:rPr>
              <a:t>енергия</a:t>
            </a:r>
            <a:r>
              <a:rPr lang="ru-RU" sz="1500" b="1" dirty="0">
                <a:latin typeface="Cambria" panose="02040503050406030204" pitchFamily="18" charset="0"/>
              </a:rPr>
              <a:t> по </a:t>
            </a:r>
            <a:r>
              <a:rPr lang="ru-RU" sz="1500" b="1" dirty="0" err="1">
                <a:latin typeface="Cambria" panose="02040503050406030204" pitchFamily="18" charset="0"/>
              </a:rPr>
              <a:t>отделни</a:t>
            </a:r>
            <a:r>
              <a:rPr lang="ru-RU" sz="1500" b="1" dirty="0">
                <a:latin typeface="Cambria" panose="02040503050406030204" pitchFamily="18" charset="0"/>
              </a:rPr>
              <a:t> ЕСМ е </a:t>
            </a:r>
            <a:r>
              <a:rPr lang="ru-RU" sz="1500" b="1" dirty="0" smtClean="0">
                <a:latin typeface="Cambria" panose="02040503050406030204" pitchFamily="18" charset="0"/>
              </a:rPr>
              <a:t>441,7 </a:t>
            </a:r>
            <a:r>
              <a:rPr lang="ru-RU" sz="1500" b="1" dirty="0" err="1">
                <a:latin typeface="Cambria" panose="02040503050406030204" pitchFamily="18" charset="0"/>
              </a:rPr>
              <a:t>Mw</a:t>
            </a:r>
            <a:r>
              <a:rPr lang="ru-RU" sz="1500" b="1" dirty="0">
                <a:latin typeface="Cambria" panose="02040503050406030204" pitchFamily="18" charset="0"/>
              </a:rPr>
              <a:t>/г, </a:t>
            </a:r>
            <a:r>
              <a:rPr lang="ru-RU" sz="1500" b="1" dirty="0" err="1">
                <a:latin typeface="Cambria" panose="02040503050406030204" pitchFamily="18" charset="0"/>
              </a:rPr>
              <a:t>емисии</a:t>
            </a:r>
            <a:r>
              <a:rPr lang="ru-RU" sz="1500" b="1" dirty="0">
                <a:latin typeface="Cambria" panose="02040503050406030204" pitchFamily="18" charset="0"/>
              </a:rPr>
              <a:t> СО2 - 92,45 т/г;</a:t>
            </a:r>
          </a:p>
          <a:p>
            <a:pPr marL="36576" indent="0" algn="just">
              <a:buNone/>
            </a:pPr>
            <a:r>
              <a:rPr lang="bg-BG" sz="1500" b="1" dirty="0" smtClean="0">
                <a:latin typeface="Cambria" panose="02040503050406030204" pitchFamily="18" charset="0"/>
              </a:rPr>
              <a:t>- </a:t>
            </a:r>
            <a:r>
              <a:rPr lang="ru-RU" sz="1500" b="1" dirty="0" smtClean="0">
                <a:latin typeface="Cambria" panose="02040503050406030204" pitchFamily="18" charset="0"/>
              </a:rPr>
              <a:t>ДГ </a:t>
            </a:r>
            <a:r>
              <a:rPr lang="ru-RU" sz="1500" b="1" dirty="0">
                <a:latin typeface="Cambria" panose="02040503050406030204" pitchFamily="18" charset="0"/>
              </a:rPr>
              <a:t>“</a:t>
            </a:r>
            <a:r>
              <a:rPr lang="ru-RU" sz="1500" b="1" dirty="0" err="1">
                <a:latin typeface="Cambria" panose="02040503050406030204" pitchFamily="18" charset="0"/>
              </a:rPr>
              <a:t>Първи</a:t>
            </a:r>
            <a:r>
              <a:rPr lang="ru-RU" sz="1500" b="1" dirty="0">
                <a:latin typeface="Cambria" panose="02040503050406030204" pitchFamily="18" charset="0"/>
              </a:rPr>
              <a:t> </a:t>
            </a:r>
            <a:r>
              <a:rPr lang="ru-RU" sz="1500" b="1" dirty="0" err="1">
                <a:latin typeface="Cambria" panose="02040503050406030204" pitchFamily="18" charset="0"/>
              </a:rPr>
              <a:t>юни</a:t>
            </a:r>
            <a:r>
              <a:rPr lang="ru-RU" sz="1500" b="1" dirty="0">
                <a:latin typeface="Cambria" panose="02040503050406030204" pitchFamily="18" charset="0"/>
              </a:rPr>
              <a:t>”, кв. „Запад“, гр. </a:t>
            </a:r>
            <a:r>
              <a:rPr lang="ru-RU" sz="1500" b="1" dirty="0" smtClean="0">
                <a:latin typeface="Cambria" panose="02040503050406030204" pitchFamily="18" charset="0"/>
              </a:rPr>
              <a:t>Кюстендил </a:t>
            </a:r>
            <a:r>
              <a:rPr lang="ru-RU" sz="1500" b="1" dirty="0" err="1" smtClean="0">
                <a:latin typeface="Cambria" panose="02040503050406030204" pitchFamily="18" charset="0"/>
              </a:rPr>
              <a:t>изчислената</a:t>
            </a:r>
            <a:r>
              <a:rPr lang="ru-RU" sz="1500" b="1" dirty="0">
                <a:latin typeface="Cambria" panose="02040503050406030204" pitchFamily="18" charset="0"/>
              </a:rPr>
              <a:t> </a:t>
            </a:r>
            <a:r>
              <a:rPr lang="ru-RU" sz="1500" b="1" dirty="0" err="1">
                <a:latin typeface="Cambria" panose="02040503050406030204" pitchFamily="18" charset="0"/>
              </a:rPr>
              <a:t>икономия</a:t>
            </a:r>
            <a:r>
              <a:rPr lang="ru-RU" sz="1500" b="1" dirty="0">
                <a:latin typeface="Cambria" panose="02040503050406030204" pitchFamily="18" charset="0"/>
              </a:rPr>
              <a:t> на потребна </a:t>
            </a:r>
            <a:r>
              <a:rPr lang="ru-RU" sz="1500" b="1" dirty="0" err="1">
                <a:latin typeface="Cambria" panose="02040503050406030204" pitchFamily="18" charset="0"/>
              </a:rPr>
              <a:t>енергия</a:t>
            </a:r>
            <a:r>
              <a:rPr lang="ru-RU" sz="1500" b="1" dirty="0">
                <a:latin typeface="Cambria" panose="02040503050406030204" pitchFamily="18" charset="0"/>
              </a:rPr>
              <a:t> по </a:t>
            </a:r>
            <a:r>
              <a:rPr lang="ru-RU" sz="1500" b="1" dirty="0" err="1">
                <a:latin typeface="Cambria" panose="02040503050406030204" pitchFamily="18" charset="0"/>
              </a:rPr>
              <a:t>отделни</a:t>
            </a:r>
            <a:r>
              <a:rPr lang="ru-RU" sz="1500" b="1" dirty="0">
                <a:latin typeface="Cambria" panose="02040503050406030204" pitchFamily="18" charset="0"/>
              </a:rPr>
              <a:t> ЕСМ е </a:t>
            </a:r>
            <a:r>
              <a:rPr lang="ru-RU" sz="1500" b="1" dirty="0" smtClean="0">
                <a:latin typeface="Cambria" panose="02040503050406030204" pitchFamily="18" charset="0"/>
              </a:rPr>
              <a:t>717,7 </a:t>
            </a:r>
            <a:r>
              <a:rPr lang="ru-RU" sz="1500" b="1" dirty="0" err="1">
                <a:latin typeface="Cambria" panose="02040503050406030204" pitchFamily="18" charset="0"/>
              </a:rPr>
              <a:t>Mw</a:t>
            </a:r>
            <a:r>
              <a:rPr lang="ru-RU" sz="1500" b="1" dirty="0">
                <a:latin typeface="Cambria" panose="02040503050406030204" pitchFamily="18" charset="0"/>
              </a:rPr>
              <a:t>/г, </a:t>
            </a:r>
            <a:r>
              <a:rPr lang="ru-RU" sz="1500" b="1" dirty="0" err="1">
                <a:latin typeface="Cambria" panose="02040503050406030204" pitchFamily="18" charset="0"/>
              </a:rPr>
              <a:t>емисии</a:t>
            </a:r>
            <a:r>
              <a:rPr lang="ru-RU" sz="1500" b="1" dirty="0">
                <a:latin typeface="Cambria" panose="02040503050406030204" pitchFamily="18" charset="0"/>
              </a:rPr>
              <a:t> СО2 - 159,94 т/г;</a:t>
            </a:r>
            <a:endParaRPr lang="bg-BG" sz="1500" b="1" dirty="0">
              <a:latin typeface="Cambria" panose="020405030504060302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40727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75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ка">
  <a:themeElements>
    <a:clrScheme name="Степени на сивото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Техника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1209</TotalTime>
  <Words>2730</Words>
  <Application>Microsoft Office PowerPoint</Application>
  <PresentationFormat>Презентация на цял екран (4:3)</PresentationFormat>
  <Paragraphs>288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44</vt:i4>
      </vt:variant>
    </vt:vector>
  </HeadingPairs>
  <TitlesOfParts>
    <vt:vector size="45" baseType="lpstr">
      <vt:lpstr>Техника</vt:lpstr>
      <vt:lpstr>                                  ИЗПЪЛНЕНИ Проекти С БЕНЕФИЦИЕНТ  Община Кюстендил,  финансирани по ОПЕРАТИВНА           ПРОГРАМА „Регионално развитие“                      2007 – 2013  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Ventsislav Georgiev</dc:creator>
  <cp:lastModifiedBy>Rosica Plachkova</cp:lastModifiedBy>
  <cp:revision>265</cp:revision>
  <dcterms:created xsi:type="dcterms:W3CDTF">2017-10-20T05:31:12Z</dcterms:created>
  <dcterms:modified xsi:type="dcterms:W3CDTF">2017-10-24T14:10:52Z</dcterms:modified>
</cp:coreProperties>
</file>